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4"/>
    <p:sldMasterId id="2147483748" r:id="rId5"/>
    <p:sldMasterId id="2147483772" r:id="rId6"/>
    <p:sldMasterId id="2147483787" r:id="rId7"/>
    <p:sldMasterId id="2147483799" r:id="rId8"/>
  </p:sldMasterIdLst>
  <p:notesMasterIdLst>
    <p:notesMasterId r:id="rId46"/>
  </p:notesMasterIdLst>
  <p:sldIdLst>
    <p:sldId id="264" r:id="rId9"/>
    <p:sldId id="269" r:id="rId10"/>
    <p:sldId id="299" r:id="rId11"/>
    <p:sldId id="300" r:id="rId12"/>
    <p:sldId id="301" r:id="rId13"/>
    <p:sldId id="302" r:id="rId14"/>
    <p:sldId id="303" r:id="rId15"/>
    <p:sldId id="305" r:id="rId16"/>
    <p:sldId id="306" r:id="rId17"/>
    <p:sldId id="307" r:id="rId18"/>
    <p:sldId id="308" r:id="rId19"/>
    <p:sldId id="357" r:id="rId20"/>
    <p:sldId id="355" r:id="rId21"/>
    <p:sldId id="356" r:id="rId22"/>
    <p:sldId id="364" r:id="rId23"/>
    <p:sldId id="341" r:id="rId24"/>
    <p:sldId id="342" r:id="rId25"/>
    <p:sldId id="359" r:id="rId26"/>
    <p:sldId id="358" r:id="rId27"/>
    <p:sldId id="360" r:id="rId28"/>
    <p:sldId id="361" r:id="rId29"/>
    <p:sldId id="362" r:id="rId30"/>
    <p:sldId id="363" r:id="rId31"/>
    <p:sldId id="354" r:id="rId32"/>
    <p:sldId id="268" r:id="rId33"/>
    <p:sldId id="266" r:id="rId34"/>
    <p:sldId id="311" r:id="rId35"/>
    <p:sldId id="320" r:id="rId36"/>
    <p:sldId id="324" r:id="rId37"/>
    <p:sldId id="325" r:id="rId38"/>
    <p:sldId id="285" r:id="rId39"/>
    <p:sldId id="339" r:id="rId40"/>
    <p:sldId id="340" r:id="rId41"/>
    <p:sldId id="352" r:id="rId42"/>
    <p:sldId id="353" r:id="rId43"/>
    <p:sldId id="257" r:id="rId44"/>
    <p:sldId id="256" r:id="rId45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2D29"/>
    <a:srgbClr val="FFBBAD"/>
    <a:srgbClr val="FFD580"/>
    <a:srgbClr val="204025"/>
    <a:srgbClr val="193315"/>
    <a:srgbClr val="E4F593"/>
    <a:srgbClr val="264D1F"/>
    <a:srgbClr val="330A2B"/>
    <a:srgbClr val="1F401A"/>
    <a:srgbClr val="6905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392AC0-C54A-42CB-8510-7B816C8DC0DD}" v="1" dt="2026-02-13T14:39:18.5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avo Laaksonen" userId="3f5b8798-63a8-4445-b1ee-745be06a5ce3" providerId="ADAL" clId="{57202DF7-507E-4DE6-B434-713EC49D86D6}"/>
    <pc:docChg chg="custSel delSld modSld">
      <pc:chgData name="Paavo Laaksonen" userId="3f5b8798-63a8-4445-b1ee-745be06a5ce3" providerId="ADAL" clId="{57202DF7-507E-4DE6-B434-713EC49D86D6}" dt="2026-02-13T14:39:38.672" v="87" actId="47"/>
      <pc:docMkLst>
        <pc:docMk/>
      </pc:docMkLst>
      <pc:sldChg chg="modSp mod">
        <pc:chgData name="Paavo Laaksonen" userId="3f5b8798-63a8-4445-b1ee-745be06a5ce3" providerId="ADAL" clId="{57202DF7-507E-4DE6-B434-713EC49D86D6}" dt="2026-02-13T14:36:15.075" v="57" actId="20577"/>
        <pc:sldMkLst>
          <pc:docMk/>
          <pc:sldMk cId="2110387104" sldId="269"/>
        </pc:sldMkLst>
        <pc:spChg chg="mod">
          <ac:chgData name="Paavo Laaksonen" userId="3f5b8798-63a8-4445-b1ee-745be06a5ce3" providerId="ADAL" clId="{57202DF7-507E-4DE6-B434-713EC49D86D6}" dt="2026-02-13T14:36:15.075" v="57" actId="20577"/>
          <ac:spMkLst>
            <pc:docMk/>
            <pc:sldMk cId="2110387104" sldId="269"/>
            <ac:spMk id="5" creationId="{40524325-5670-DF08-0946-202B75283C2D}"/>
          </ac:spMkLst>
        </pc:spChg>
      </pc:sldChg>
      <pc:sldChg chg="del">
        <pc:chgData name="Paavo Laaksonen" userId="3f5b8798-63a8-4445-b1ee-745be06a5ce3" providerId="ADAL" clId="{57202DF7-507E-4DE6-B434-713EC49D86D6}" dt="2026-02-13T14:36:57.758" v="58" actId="47"/>
        <pc:sldMkLst>
          <pc:docMk/>
          <pc:sldMk cId="3955549894" sldId="304"/>
        </pc:sldMkLst>
      </pc:sldChg>
      <pc:sldChg chg="modSp mod">
        <pc:chgData name="Paavo Laaksonen" userId="3f5b8798-63a8-4445-b1ee-745be06a5ce3" providerId="ADAL" clId="{57202DF7-507E-4DE6-B434-713EC49D86D6}" dt="2026-02-13T14:37:47.905" v="80" actId="20577"/>
        <pc:sldMkLst>
          <pc:docMk/>
          <pc:sldMk cId="4049635009" sldId="305"/>
        </pc:sldMkLst>
        <pc:spChg chg="mod">
          <ac:chgData name="Paavo Laaksonen" userId="3f5b8798-63a8-4445-b1ee-745be06a5ce3" providerId="ADAL" clId="{57202DF7-507E-4DE6-B434-713EC49D86D6}" dt="2026-02-13T14:37:47.905" v="80" actId="20577"/>
          <ac:spMkLst>
            <pc:docMk/>
            <pc:sldMk cId="4049635009" sldId="305"/>
            <ac:spMk id="5" creationId="{C05B5FBA-7DFA-6747-A622-E0212D937BFF}"/>
          </ac:spMkLst>
        </pc:spChg>
      </pc:sldChg>
      <pc:sldChg chg="del">
        <pc:chgData name="Paavo Laaksonen" userId="3f5b8798-63a8-4445-b1ee-745be06a5ce3" providerId="ADAL" clId="{57202DF7-507E-4DE6-B434-713EC49D86D6}" dt="2026-02-13T14:39:38.672" v="87" actId="47"/>
        <pc:sldMkLst>
          <pc:docMk/>
          <pc:sldMk cId="2417603184" sldId="310"/>
        </pc:sldMkLst>
      </pc:sldChg>
      <pc:sldChg chg="addSp modSp mod">
        <pc:chgData name="Paavo Laaksonen" userId="3f5b8798-63a8-4445-b1ee-745be06a5ce3" providerId="ADAL" clId="{57202DF7-507E-4DE6-B434-713EC49D86D6}" dt="2026-02-13T14:39:35.510" v="86" actId="1076"/>
        <pc:sldMkLst>
          <pc:docMk/>
          <pc:sldMk cId="969774831" sldId="357"/>
        </pc:sldMkLst>
        <pc:picChg chg="add mod">
          <ac:chgData name="Paavo Laaksonen" userId="3f5b8798-63a8-4445-b1ee-745be06a5ce3" providerId="ADAL" clId="{57202DF7-507E-4DE6-B434-713EC49D86D6}" dt="2026-02-13T14:39:35.510" v="86" actId="1076"/>
          <ac:picMkLst>
            <pc:docMk/>
            <pc:sldMk cId="969774831" sldId="357"/>
            <ac:picMk id="2" creationId="{87F7CDFB-C9B5-2334-833B-B36DF1532842}"/>
          </ac:picMkLst>
        </pc:picChg>
        <pc:picChg chg="mod">
          <ac:chgData name="Paavo Laaksonen" userId="3f5b8798-63a8-4445-b1ee-745be06a5ce3" providerId="ADAL" clId="{57202DF7-507E-4DE6-B434-713EC49D86D6}" dt="2026-02-13T14:39:31.373" v="85" actId="1076"/>
          <ac:picMkLst>
            <pc:docMk/>
            <pc:sldMk cId="969774831" sldId="357"/>
            <ac:picMk id="9" creationId="{A41B1914-D933-BFB6-17BD-18D732BA14C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candia" panose="020B0603050000020004" pitchFamily="34" charset="77"/>
                <a:ea typeface="+mn-ea"/>
                <a:cs typeface="+mn-cs"/>
              </a:defRPr>
            </a:pPr>
            <a:r>
              <a:rPr lang="en-GB">
                <a:solidFill>
                  <a:schemeClr val="tx1"/>
                </a:solidFill>
                <a:latin typeface="+mj-lt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candia" panose="020B0603050000020004" pitchFamily="34" charset="77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1E-0C4B-94F4-7B044EFE7E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BBAD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1E-0C4B-94F4-7B044EFE7E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662D29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1E-0C4B-94F4-7B044EFE7E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3771711"/>
        <c:axId val="1213503839"/>
      </c:barChart>
      <c:catAx>
        <c:axId val="1213771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fi-FI"/>
          </a:p>
        </c:txPr>
        <c:crossAx val="1213503839"/>
        <c:crosses val="autoZero"/>
        <c:auto val="1"/>
        <c:lblAlgn val="ctr"/>
        <c:lblOffset val="100"/>
        <c:noMultiLvlLbl val="0"/>
      </c:catAx>
      <c:valAx>
        <c:axId val="1213503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13771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fi-FI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endParaRPr lang="fi-FI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fi-FI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Scandia" panose="020B0603050000020004" pitchFamily="34" charset="77"/>
                <a:ea typeface="+mn-ea"/>
                <a:cs typeface="+mn-cs"/>
              </a:defRPr>
            </a:pPr>
            <a:r>
              <a:rPr lang="en-GB">
                <a:solidFill>
                  <a:schemeClr val="tx1"/>
                </a:solidFill>
                <a:latin typeface="+mj-lt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Scandia" panose="020B0603050000020004" pitchFamily="34" charset="77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B1E-0C4B-94F4-7B044EFE7EB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FBBAD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B1E-0C4B-94F4-7B044EFE7EB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662D29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1E-0C4B-94F4-7B044EFE7E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3771711"/>
        <c:axId val="1213503839"/>
      </c:barChart>
      <c:catAx>
        <c:axId val="1213771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fi-FI"/>
          </a:p>
        </c:txPr>
        <c:crossAx val="1213503839"/>
        <c:crosses val="autoZero"/>
        <c:auto val="1"/>
        <c:lblAlgn val="ctr"/>
        <c:lblOffset val="100"/>
        <c:noMultiLvlLbl val="0"/>
      </c:catAx>
      <c:valAx>
        <c:axId val="1213503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213771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fi-FI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pPr>
            <a:endParaRPr lang="fi-FI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fi-FI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7382FFBE-4DD2-A149-A073-D806CEDD1BE6}" type="datetimeFigureOut">
              <a:rPr lang="en-FI" smtClean="0"/>
              <a:pPr/>
              <a:t>02/13/2026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103BC0E-6BF1-8F4B-9688-D5AF6B99325F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724037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3BC0E-6BF1-8F4B-9688-D5AF6B99325F}" type="slidenum">
              <a:rPr kumimoji="0" lang="en-FI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FI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864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1425"/>
            <a:ext cx="5949950" cy="334803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B981D-0B72-4DC1-8326-8AE1B919451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675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1425"/>
            <a:ext cx="5949950" cy="334803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B981D-0B72-4DC1-8326-8AE1B919451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509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AF589-34CE-42F2-C06D-581B28C05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62EC288F-D33F-B435-030F-9D7C360F0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3863" y="1241425"/>
            <a:ext cx="5949950" cy="3348038"/>
          </a:xfrm>
        </p:spPr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7A4BE81A-F20B-2868-56D9-DAFD7F40F9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EE94D8F-9BA1-9362-96DB-C338B51235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B981D-0B72-4DC1-8326-8AE1B919451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632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FA908C-00AF-9DD2-4A8A-304C1FD0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742FBA55-D400-6CC2-1124-741C64C94E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3863" y="1241425"/>
            <a:ext cx="5949950" cy="3348038"/>
          </a:xfrm>
        </p:spPr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D0BE1A18-3F74-593D-1767-E941D6906D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1ECE8A3-167F-AADD-270B-68AF70A9F1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B981D-0B72-4DC1-8326-8AE1B919451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475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3BC0E-6BF1-8F4B-9688-D5AF6B99325F}" type="slidenum">
              <a:rPr kumimoji="0" lang="en-FI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FI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148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3BC0E-6BF1-8F4B-9688-D5AF6B99325F}" type="slidenum">
              <a:rPr kumimoji="0" lang="en-FI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FI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270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3BC0E-6BF1-8F4B-9688-D5AF6B99325F}" type="slidenum">
              <a:rPr kumimoji="0" lang="en-FI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FI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72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3BC0E-6BF1-8F4B-9688-D5AF6B99325F}" type="slidenum">
              <a:rPr kumimoji="0" lang="en-FI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FI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577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3BC0E-6BF1-8F4B-9688-D5AF6B99325F}" type="slidenum">
              <a:rPr kumimoji="0" lang="en-FI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FI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271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3BC0E-6BF1-8F4B-9688-D5AF6B99325F}" type="slidenum">
              <a:rPr kumimoji="0" lang="en-FI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FI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099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31753-62F5-CFB2-4B66-0629A19D7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>
            <a:extLst>
              <a:ext uri="{FF2B5EF4-FFF2-40B4-BE49-F238E27FC236}">
                <a16:creationId xmlns:a16="http://schemas.microsoft.com/office/drawing/2014/main" id="{DFFD700C-0206-EBE3-A71F-7F65F6B813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>
            <a:extLst>
              <a:ext uri="{FF2B5EF4-FFF2-40B4-BE49-F238E27FC236}">
                <a16:creationId xmlns:a16="http://schemas.microsoft.com/office/drawing/2014/main" id="{F0DC59E1-53A5-B4B8-3C09-F7397CE832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CD912E3-E16B-9858-479B-5FFD77CD16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03BC0E-6BF1-8F4B-9688-D5AF6B99325F}" type="slidenum">
              <a:rPr kumimoji="0" lang="en-FI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FI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215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1425"/>
            <a:ext cx="5949950" cy="334803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FB981D-0B72-4DC1-8326-8AE1B9194518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178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2520" y="3055826"/>
            <a:ext cx="7672113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2520" y="4208948"/>
            <a:ext cx="7672114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3D79EE9-5CF8-522C-1B7C-B8FBE5FD48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6661" y="1137659"/>
            <a:ext cx="4668404" cy="133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777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fullwidth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2D56F-4563-654C-BA93-8F3D2EEB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67E5-70BA-D045-BE00-94F33884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9206BD-B0E2-A340-9E58-15AF8DE39939}" type="datetime1">
              <a:rPr lang="fi-FI" smtClean="0"/>
              <a:pPr/>
              <a:t>13.2.2026</a:t>
            </a:fld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A050767-61B8-5242-BDDB-EF2226DED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1C1C4BA-03A0-EE4E-9C80-79C5043BE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4D1A01F-163B-F186-5E75-C8310A6B4B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4632" y="431386"/>
            <a:ext cx="697755" cy="109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4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6DD76-9CCC-054F-978E-D5077005BB2C}" type="datetime1">
              <a:rPr lang="fi-FI" smtClean="0"/>
              <a:t>13.2.2026</a:t>
            </a:fld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0FC3DA6-F891-F350-1D26-AAC15A6C69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4632" y="431386"/>
            <a:ext cx="697755" cy="109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68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wo columns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C1F4225-EEFD-1D41-9134-2C484EF5B098}" type="datetime1">
              <a:rPr lang="fi-FI" smtClean="0"/>
              <a:pPr/>
              <a:t>13.2.2026</a:t>
            </a:fld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FDEDB8E0-8535-FDAD-5FB1-C0D06E410F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4632" y="431386"/>
            <a:ext cx="697755" cy="109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703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0D1BEB-5C05-2040-99D3-AC167E20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33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4588D-02B6-7B48-80C5-7290C084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E50-2071-4647-B2A4-6E16D0D78C0D}" type="datetime1">
              <a:rPr lang="fi-FI" smtClean="0"/>
              <a:t>13.2.2026</a:t>
            </a:fld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DE69C5E-82EF-A648-A11F-D9E1E9EFE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41B89B9-4C34-5945-8DD2-025C2ACDC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8164A4B0-25B0-4DD0-0C6F-7814AF8979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4632" y="431386"/>
            <a:ext cx="697755" cy="109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">
    <p:bg>
      <p:bgPr>
        <a:solidFill>
          <a:srgbClr val="2040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AD22D8-A0C9-B24E-B617-4A9AFE99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E41889-F0C6-E244-B481-92FA2D7E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47804"/>
            <a:ext cx="15039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8875BAD-9283-B94B-BF88-63730F8E3459}" type="datetime1">
              <a:rPr lang="fi-FI" smtClean="0"/>
              <a:pPr/>
              <a:t>13.2.2026</a:t>
            </a:fld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408B3C-CD3D-A345-95D5-50EF223B2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1B66448-190C-E74D-852D-DB4BEC127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7F8FB4E-3094-DD1C-D03A-978E8DB068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4632" y="431386"/>
            <a:ext cx="697755" cy="109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40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DD35B4DE-C027-4E4A-9C0A-094EC8870A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BC7CFFC-1C90-461C-A792-96C23EDA4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54CE-9CE4-4B8D-AF17-2EB0B2AA4E9D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2DEC22-949D-4217-8A8A-56AD9DF9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DC4A0A1-45C5-4C9F-8303-6FD857541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9B00-3271-487D-BF5C-5DF87199EEAC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EC7D0929-AA61-4CF1-A81F-3421973BD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473267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9A86412-EFB2-4A61-9CF8-921D3F3720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5303"/>
            <a:ext cx="10515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4FC8C135-2499-40BD-BB75-E4A32B1D7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54CE-9CE4-4B8D-AF17-2EB0B2AA4E9D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7DD80CAC-8252-467E-B1A4-4D2886CE4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8D4C9DC-8395-4678-9C62-91C3A296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9B00-3271-487D-BF5C-5DF87199EEAC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9">
            <a:extLst>
              <a:ext uri="{FF2B5EF4-FFF2-40B4-BE49-F238E27FC236}">
                <a16:creationId xmlns:a16="http://schemas.microsoft.com/office/drawing/2014/main" id="{1535409C-D79C-455C-B8CC-BE4884CDC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829887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4A447F-23B6-4583-A463-72E974788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B8D7AB0-2C3D-4B4D-B02B-F3FFCFD78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E318D3-4F08-4CCD-9700-D8CC9F4A7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54CE-9CE4-4B8D-AF17-2EB0B2AA4E9D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4F8BD14-9F4A-4739-ADD3-37F4F681E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528CA26-6823-4009-A10B-B4F45CE80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9B00-3271-487D-BF5C-5DF87199EE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21961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32A41C7-A18F-4067-A48B-AEED5D258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C2FECD0-2B4D-4DEB-B907-187EA5C577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A54FE4B-C104-47EB-9D46-32154701D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33F7A308-C495-48CA-BF45-B4AB1F320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54CE-9CE4-4B8D-AF17-2EB0B2AA4E9D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63DC829-70BB-4BAF-867E-AA6617E9E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CF2F3EF-2650-4A8C-9750-0E85A1BC8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9B00-3271-487D-BF5C-5DF87199EE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22037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C143FA9-F33F-41FD-8BDD-D29E0E7BC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170F8E4-3778-4271-ACFE-C141C577B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C4D522-7DD0-412E-B3D5-E81FA33CC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82DCD02-1BE0-4543-AAA1-C40C2321EF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B3CF25E-1E32-49EE-90D4-BE24189B2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752E72C-EFB3-49FC-95E2-6BEF70E8C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54CE-9CE4-4B8D-AF17-2EB0B2AA4E9D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DF72666A-4075-41A3-BD60-8E9DAC4AE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36DC0F68-FC31-4521-9ADC-BF628D1FC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9B00-3271-487D-BF5C-5DF87199EE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4511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">
    <p:bg>
      <p:bgPr>
        <a:solidFill>
          <a:srgbClr val="2040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D65A4E7-8DBA-A2F9-7C79-07B1FA97E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049" y="567547"/>
            <a:ext cx="2054950" cy="58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7551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3123BC0-1C07-4803-930E-8CC4694E6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BA2F28C-AF9E-4B30-8E59-B2C4058E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54CE-9CE4-4B8D-AF17-2EB0B2AA4E9D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7241FB8-9CF3-4577-A51F-C9B4BAE98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DC94B1B-0E54-4C6D-8701-036290B8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9B00-3271-487D-BF5C-5DF87199EE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6460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5FF126D-A431-43DE-82A5-E08FC2D46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54CE-9CE4-4B8D-AF17-2EB0B2AA4E9D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329F251-4EAE-4FBC-A816-07327C65D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D05B353-0BE2-4968-8963-B298918E4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9B00-3271-487D-BF5C-5DF87199EE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18727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F15754-1B04-4649-BCDC-9D9BBFDFA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95B537-5FB1-46EF-8F5B-BB585145B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D448E4A-554E-41F1-8EF0-8270277A0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0691EA4-93CB-4ABC-AA2E-6784F6A0E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54CE-9CE4-4B8D-AF17-2EB0B2AA4E9D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8B4134B5-8078-44D0-BD41-9212E080D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21462A9-0690-49EF-8B43-A42AE935D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9B00-3271-487D-BF5C-5DF87199EE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361735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95DA36-0E0F-46C3-8933-F050DD508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D18D7A8-66D6-4FC0-A70B-8D58600927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5E9B73B-F206-4B5A-B934-49E602F88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40E2A52-BB6A-4185-8657-612F0ACAE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54CE-9CE4-4B8D-AF17-2EB0B2AA4E9D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FF09546-959A-43A2-AE3A-DB3487303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CE2685E-AEFD-4801-96B5-971FAD20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9B00-3271-487D-BF5C-5DF87199EE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55763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7C2917-A4CE-45F1-865E-6B10D3CEC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DCD521A-7DD8-497B-8541-E23993D2CE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4E9D157-8AF3-4BD4-8847-A01FBA072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54CE-9CE4-4B8D-AF17-2EB0B2AA4E9D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4E21F9D-3F5C-41E6-94AF-C2FFAD09E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81343A-9079-4A51-BF04-2BDC037AF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9B00-3271-487D-BF5C-5DF87199EE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7774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4D0B9BF-AF76-4C28-9AC6-407C94D8B3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0CC3ACF-1EB1-4083-B521-7E6DC21BC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E0A16E6-2C64-4F68-95DD-B3E0118CC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A54CE-9CE4-4B8D-AF17-2EB0B2AA4E9D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25F571-77BE-42FB-AC04-7F6ACDB90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5C908A-0856-44A2-9A15-3848A03C6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39B00-3271-487D-BF5C-5DF87199EE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3776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A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2520" y="3055826"/>
            <a:ext cx="7672113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2520" y="4208948"/>
            <a:ext cx="7672114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93D79EE9-5CF8-522C-1B7C-B8FBE5FD48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6661" y="1137659"/>
            <a:ext cx="4668404" cy="133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24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ubtitle">
    <p:bg>
      <p:bgPr>
        <a:solidFill>
          <a:srgbClr val="2040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C349A-497F-D34B-9E19-3C58974028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3509D-5451-D649-8734-ACC379773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D65A4E7-8DBA-A2F9-7C79-07B1FA97E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049" y="567547"/>
            <a:ext cx="2054950" cy="58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59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460BE6C-0F61-7B4C-951D-D3C16436D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6DAF95-38C5-C346-AA7E-7B526D684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70EA-01BB-4B83-8F42-A72C4BE70FD9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C96A5-8941-A14C-9501-AF02433AE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30FB5DE-AD3B-46F5-94A5-59CB15921701}" type="slidenum">
              <a:rPr lang="fi-FI" smtClean="0"/>
              <a:t>‹#›</a:t>
            </a:fld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F1FEADA-407E-4B2F-0DD2-667157140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6661" y="1137659"/>
            <a:ext cx="4668404" cy="133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004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70EA-01BB-4B83-8F42-A72C4BE70FD9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30FB5DE-AD3B-46F5-94A5-59CB15921701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D95E60C-390D-78F3-873F-E2017DCF6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049" y="567547"/>
            <a:ext cx="2054950" cy="58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5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B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460BE6C-0F61-7B4C-951D-D3C16436D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669" y="3911600"/>
            <a:ext cx="8633791" cy="103468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56DAF95-38C5-C346-AA7E-7B526D684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5669" y="5064722"/>
            <a:ext cx="8633792" cy="671765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C46E-4896-1846-BF4F-632C84A06175}" type="datetime1">
              <a:rPr lang="fi-FI" smtClean="0"/>
              <a:t>13.2.2026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5C96A5-8941-A14C-9501-AF02433AED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7F1FEADA-407E-4B2F-0DD2-6671571405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56661" y="1137659"/>
            <a:ext cx="4668404" cy="133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59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46F515E-8A14-D440-BA16-6CF4A8FA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117508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70EA-01BB-4B83-8F42-A72C4BE70FD9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33C501-C972-5940-8DF8-87DACEA56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30FB5DE-AD3B-46F5-94A5-59CB15921701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EB389E4-90AA-1B43-344D-20086C39C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4632" y="431386"/>
            <a:ext cx="697755" cy="109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00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084746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lid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8FDB6130-099B-2641-B113-534C6536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889000" dist="50800" dir="54000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1765562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fullwidth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70EA-01BB-4B83-8F42-A72C4BE70FD9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30FB5DE-AD3B-46F5-94A5-59CB15921701}" type="slidenum">
              <a:rPr lang="fi-FI" smtClean="0"/>
              <a:t>‹#›</a:t>
            </a:fld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E44CAE4-8AAD-F49C-AEEB-2C763B0A8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4632" y="431386"/>
            <a:ext cx="697755" cy="109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58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fullwidth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graphicFrame>
        <p:nvGraphicFramePr>
          <p:cNvPr id="4" name="Chart 3" descr="Mallikaavio.&#10;">
            <a:extLst>
              <a:ext uri="{FF2B5EF4-FFF2-40B4-BE49-F238E27FC236}">
                <a16:creationId xmlns:a16="http://schemas.microsoft.com/office/drawing/2014/main" id="{E714C96B-5601-E11D-19D2-8ADDD6A6BF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8420335"/>
              </p:ext>
            </p:extLst>
          </p:nvPr>
        </p:nvGraphicFramePr>
        <p:xfrm>
          <a:off x="2032000" y="1938969"/>
          <a:ext cx="8128000" cy="4199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70EA-01BB-4B83-8F42-A72C4BE70FD9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30FB5DE-AD3B-46F5-94A5-59CB15921701}" type="slidenum">
              <a:rPr lang="fi-FI" smtClean="0"/>
              <a:t>‹#›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C1DEEDB-D59B-6762-ECA1-53DE24916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84632" y="431386"/>
            <a:ext cx="697755" cy="109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1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fullwidth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2D56F-4563-654C-BA93-8F3D2EEB7B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167E5-70BA-D045-BE00-94F33884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FE70EA-01BB-4B83-8F42-A72C4BE70FD9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A050767-61B8-5242-BDDB-EF2226DED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B1C1C4BA-03A0-EE4E-9C80-79C5043BEF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30FB5DE-AD3B-46F5-94A5-59CB1592170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44D1A01F-163B-F186-5E75-C8310A6B4B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4632" y="431386"/>
            <a:ext cx="697755" cy="109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611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70EA-01BB-4B83-8F42-A72C4BE70FD9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30FB5DE-AD3B-46F5-94A5-59CB15921701}" type="slidenum">
              <a:rPr lang="fi-FI" smtClean="0"/>
              <a:t>‹#›</a:t>
            </a:fld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B0FC3DA6-F891-F350-1D26-AAC15A6C6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4632" y="431386"/>
            <a:ext cx="697755" cy="109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9203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wo columns B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09E600B-2BDF-3E4E-AB3B-2E7647633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7508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E1A61-EA5E-DA4D-B00E-EC8875F309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FED5F80-893E-0541-953E-114976E8ED9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C9222-EBDA-FF4A-B4A9-8CCE37448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FE70EA-01BB-4B83-8F42-A72C4BE70FD9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9D7365B-D768-634D-8BE4-2FC214A7B7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4A55D65-E3C7-DC4C-B49D-F7365EF658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30FB5DE-AD3B-46F5-94A5-59CB15921701}" type="slidenum">
              <a:rPr lang="fi-FI" smtClean="0"/>
              <a:t>‹#›</a:t>
            </a:fld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FDEDB8E0-8535-FDAD-5FB1-C0D06E410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4632" y="431386"/>
            <a:ext cx="697755" cy="109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3427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0D1BEB-5C05-2040-99D3-AC167E20F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833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4588D-02B6-7B48-80C5-7290C0843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E70EA-01BB-4B83-8F42-A72C4BE70FD9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DE69C5E-82EF-A648-A11F-D9E1E9EFEC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C41B89B9-4C34-5945-8DD2-025C2ACDCD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30FB5DE-AD3B-46F5-94A5-59CB15921701}" type="slidenum">
              <a:rPr lang="fi-FI" smtClean="0"/>
              <a:t>‹#›</a:t>
            </a:fld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8164A4B0-25B0-4DD0-0C6F-7814AF897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4632" y="431386"/>
            <a:ext cx="697755" cy="109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5727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">
    <p:bg>
      <p:bgPr>
        <a:solidFill>
          <a:srgbClr val="2040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AD22D8-A0C9-B24E-B617-4A9AFE99C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FE41889-F0C6-E244-B481-92FA2D7E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7924" y="6347804"/>
            <a:ext cx="15039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FE70EA-01BB-4B83-8F42-A72C4BE70FD9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408B3C-CD3D-A345-95D5-50EF223B2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61B66448-190C-E74D-852D-DB4BEC1279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730FB5DE-AD3B-46F5-94A5-59CB15921701}" type="slidenum">
              <a:rPr lang="fi-FI" smtClean="0"/>
              <a:t>‹#›</a:t>
            </a:fld>
            <a:endParaRPr lang="fi-FI"/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7F8FB4E-3094-DD1C-D03A-978E8DB06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4632" y="431386"/>
            <a:ext cx="697755" cy="109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5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B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85CB817-E7A0-DB47-88B9-AB588A3BEA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7678" y="2580830"/>
            <a:ext cx="8633791" cy="159212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600" b="1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253AAD4-34BA-0844-BC30-5DE1B02DEA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7678" y="4351637"/>
            <a:ext cx="8633792" cy="920838"/>
          </a:xfrm>
        </p:spPr>
        <p:txBody>
          <a:bodyPr wrap="none"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0181E-5A6F-E848-BD86-D63E42B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BE827-24B1-0D4E-9423-39C3C5F061D5}" type="datetime1">
              <a:rPr lang="fi-FI" smtClean="0"/>
              <a:t>13.2.2026</a:t>
            </a:fld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B228E8-B39A-2748-BC46-D15FE03F38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AD95E60C-390D-78F3-873F-E2017DCF61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2049" y="567547"/>
            <a:ext cx="2054950" cy="58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685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99F1-2152-433B-A452-7E525754F675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2E39-4E62-4BCD-BEFA-5023D4DB58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3153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99F1-2152-433B-A452-7E525754F675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2E39-4E62-4BCD-BEFA-5023D4DB58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31523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99F1-2152-433B-A452-7E525754F675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2E39-4E62-4BCD-BEFA-5023D4DB58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82903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99F1-2152-433B-A452-7E525754F675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2E39-4E62-4BCD-BEFA-5023D4DB58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8058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99F1-2152-433B-A452-7E525754F675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2E39-4E62-4BCD-BEFA-5023D4DB58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82148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99F1-2152-433B-A452-7E525754F675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2E39-4E62-4BCD-BEFA-5023D4DB58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04468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99F1-2152-433B-A452-7E525754F675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2E39-4E62-4BCD-BEFA-5023D4DB58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28422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99F1-2152-433B-A452-7E525754F675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2E39-4E62-4BCD-BEFA-5023D4DB58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65847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99F1-2152-433B-A452-7E525754F675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2E39-4E62-4BCD-BEFA-5023D4DB58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47262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99F1-2152-433B-A452-7E525754F675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2E39-4E62-4BCD-BEFA-5023D4DB58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688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B46F515E-8A14-D440-BA16-6CF4A8FAD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117508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B2E9EE-7AF0-CD40-85C0-4647BECD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F13D-C97E-8141-A9FE-5A635C5F607E}" type="datetime1">
              <a:rPr lang="fi-FI" smtClean="0"/>
              <a:t>13.2.2026</a:t>
            </a:fld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933C501-C972-5940-8DF8-87DACEA561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34EDB623-A096-B144-90FC-74CCA312C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8EB389E4-90AA-1B43-344D-20086C39C3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4632" y="431386"/>
            <a:ext cx="697755" cy="109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729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99F1-2152-433B-A452-7E525754F675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2E39-4E62-4BCD-BEFA-5023D4DB58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291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C5212C-EB03-393E-728B-6709E8F44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4F39490-4219-F530-B2EA-C35CA74F5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7EB5F8-3015-D0F0-C454-E5D495464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2EF6-FCC5-4BAA-993B-4E5EE4C56085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3D3023F-31EF-E6CC-8B6A-430774D96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B60E122-0F56-7B10-49E5-A71DBC793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ED7F-780D-4A8B-8D17-664E88CA643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19940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96A0AB-809E-3D53-633D-63C3039F8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A3DC4BA-6953-8EEC-0231-54D5E3BAB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66445D1-EA0C-6DFC-F8ED-F1CE19780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2EF6-FCC5-4BAA-993B-4E5EE4C56085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BC9306-3B95-B1F6-6AB2-5FC2599AD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E9D5BB0-6158-BA64-B974-8A94A829E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ED7F-780D-4A8B-8D17-664E88CA643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43167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9B9A831-BC47-BA3E-360B-EBF49F793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C16978D-173D-440B-46CF-8936E6EF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B2F2AA2-2270-F633-7FE3-95C2F11F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2EF6-FCC5-4BAA-993B-4E5EE4C56085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B4865B6-CBF8-404F-36B7-AF6636A8E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B029B2-E2D9-FC8A-CA15-46C096479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ED7F-780D-4A8B-8D17-664E88CA643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059900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413665-4DE7-8C90-BA00-B9996E3E2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7EF29F4-7760-2A2A-86B1-35C1499C00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E856C35-8973-440E-FCB0-48BC9C6C41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91E8445-AEBA-C013-6A28-916208A32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2EF6-FCC5-4BAA-993B-4E5EE4C56085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197DC68-B6E9-C9C1-B3AE-96D4AC8FF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9B3CB0A-B6FB-0654-D5D5-423655EF6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ED7F-780D-4A8B-8D17-664E88CA643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40130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4AB249-CB71-5D52-4DF2-77C6B35CE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2FE56EA-161B-F741-906E-02F340B8B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174920B-B5AD-CDB0-ED05-C4197DBB53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7592FD0-5F79-5F1A-0534-CCD9463FE8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51CA658C-8F34-E15C-A956-60F9CBF551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3F3B0C78-4AA8-05E2-2721-B7BF0136D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2EF6-FCC5-4BAA-993B-4E5EE4C56085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A58F1BF-4307-4D95-2308-6F89AF167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21808E3D-27C0-6C4D-6191-A7D97420B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ED7F-780D-4A8B-8D17-664E88CA643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25582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A09B5D-2E75-3D12-EC55-B9C77AA16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361D449-098F-7267-BC18-2A1A3405E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2EF6-FCC5-4BAA-993B-4E5EE4C56085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C4B75F0-A616-CEBD-EDC8-A45891A36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4439E58B-E752-E4D3-D4D2-1AC39042B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ED7F-780D-4A8B-8D17-664E88CA643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86658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E13D659B-520D-BD31-95DF-07781F77D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2EF6-FCC5-4BAA-993B-4E5EE4C56085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5C43EC5C-39E5-4C57-4B94-F0CDD80D6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F4A2B4B-6155-9193-EF92-AFA834D1B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ED7F-780D-4A8B-8D17-664E88CA643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64453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08F9D2-0F83-AFBC-F77D-EE8E18486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EC389D4-43A3-01B6-E914-5C02BBD39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A9B07C6-DDDD-1D74-6E22-0AF33C064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87C259A-5A3B-6AB3-1B3C-C7B4826A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2EF6-FCC5-4BAA-993B-4E5EE4C56085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145C712-F320-69DA-45F6-B8061B4E1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7615729-CD87-CAC9-3526-AF4FA219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ED7F-780D-4A8B-8D17-664E88CA643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0445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D9F0B6-EC6E-9D88-22A8-C3258393A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280879A1-ED2F-2760-F992-3A5EE32E70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918C8D2-2041-C5CC-8B1F-45F563194B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D28D667-0C1B-EE6C-30FF-A5A8500AA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2EF6-FCC5-4BAA-993B-4E5EE4C56085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A67D3D1-16AB-42C4-A708-4C8DCF013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BC9D646-BCCA-AC7A-366D-CA7F569BE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ED7F-780D-4A8B-8D17-664E88CA643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8477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2894968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E1D766-332D-806A-D69E-3D2C2247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D902A22-0761-99EA-3164-94FEF14E1F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ABDF48E-FA08-A738-4ADC-62C5CF008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2EF6-FCC5-4BAA-993B-4E5EE4C56085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8F1CC5-D20F-4F77-97BE-9A5BF0943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DBA4C1E-EA98-9A6A-671A-6373A5C5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ED7F-780D-4A8B-8D17-664E88CA643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59356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5A3FC41-8195-8009-AEBC-EB9C7CC1B2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D46B09D-DECF-D99D-DDFF-27CB764560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B9DF8AE-6E13-79A7-CED4-62E595754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12EF6-FCC5-4BAA-993B-4E5EE4C56085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1282789-4425-488A-AE0D-52549F5AF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B16049F-879E-BF2C-8914-7FE67995D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3ED7F-780D-4A8B-8D17-664E88CA643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6978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8FDB6130-099B-2641-B113-534C65360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91871" cy="1325563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889000" dist="50800" dir="5400000" algn="ctr" rotWithShape="0">
                    <a:schemeClr val="tx1">
                      <a:alpha val="70000"/>
                    </a:schemeClr>
                  </a:outerShdw>
                </a:effectLst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BD4EBF-F256-874C-8E69-0F4BD8F2B9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363652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fullwidth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349F3-6886-F542-9969-723716806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13.2.2026</a:t>
            </a:fld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E44CAE4-8AAD-F49C-AEEB-2C763B0A88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84632" y="431386"/>
            <a:ext cx="697755" cy="109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40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fullwidth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E501282-474B-CC4C-AAB1-AEFEEC200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graphicFrame>
        <p:nvGraphicFramePr>
          <p:cNvPr id="4" name="Chart 3" descr="Mallikaavio.&#10;">
            <a:extLst>
              <a:ext uri="{FF2B5EF4-FFF2-40B4-BE49-F238E27FC236}">
                <a16:creationId xmlns:a16="http://schemas.microsoft.com/office/drawing/2014/main" id="{E714C96B-5601-E11D-19D2-8ADDD6A6BFB6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328420335"/>
              </p:ext>
            </p:extLst>
          </p:nvPr>
        </p:nvGraphicFramePr>
        <p:xfrm>
          <a:off x="2032000" y="1938969"/>
          <a:ext cx="8128000" cy="4199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1333FA-BB63-A140-8E5B-EF17C6C9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83AB3-EA71-B643-8DEB-4D9748D4296F}" type="datetime1">
              <a:rPr lang="fi-FI" smtClean="0"/>
              <a:t>13.2.2026</a:t>
            </a:fld>
            <a:endParaRPr lang="fi-FI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95A8217F-E150-D04C-9937-535611345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CA92EE8-1EED-C443-88C6-D174A7C7C3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C1DEEDB-D59B-6762-ECA1-53DE24916D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84632" y="431386"/>
            <a:ext cx="697755" cy="109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21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259BBC-8171-7144-BB58-B4566BA9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D389-B006-4C40-BA9B-5D00F903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93D36-32ED-A14F-BC50-D08E209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924" y="6356350"/>
            <a:ext cx="1375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cs typeface="Poppins" pitchFamily="2" charset="77"/>
              </a:defRPr>
            </a:lvl1pPr>
          </a:lstStyle>
          <a:p>
            <a:fld id="{854DE770-0CAA-EC4D-9E2B-33A618EA4BE3}" type="datetime1">
              <a:rPr lang="fi-FI" smtClean="0"/>
              <a:t>13.2.2026</a:t>
            </a:fld>
            <a:endParaRPr lang="fi-FI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19BA5-F4DD-DB41-9A8B-E6717C0B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882D9ED-C5D1-A148-9698-6D894D51408E}"/>
              </a:ext>
            </a:extLst>
          </p:cNvPr>
          <p:cNvSpPr txBox="1">
            <a:spLocks/>
          </p:cNvSpPr>
          <p:nvPr userDrawn="1"/>
        </p:nvSpPr>
        <p:spPr>
          <a:xfrm>
            <a:off x="93980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4789-1DCB-0C42-9693-576AA0FA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1510FE8-D753-C647-A925-D4EB5DB9B7DB}" type="slidenum">
              <a:rPr lang="en-FI" smtClean="0"/>
              <a:pPr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923211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43" r:id="rId2"/>
    <p:sldLayoutId id="2147483712" r:id="rId3"/>
    <p:sldLayoutId id="2147483744" r:id="rId4"/>
    <p:sldLayoutId id="2147483713" r:id="rId5"/>
    <p:sldLayoutId id="2147483714" r:id="rId6"/>
    <p:sldLayoutId id="2147483746" r:id="rId7"/>
    <p:sldLayoutId id="2147483715" r:id="rId8"/>
    <p:sldLayoutId id="2147483747" r:id="rId9"/>
    <p:sldLayoutId id="2147483716" r:id="rId10"/>
    <p:sldLayoutId id="2147483718" r:id="rId11"/>
    <p:sldLayoutId id="2147483745" r:id="rId12"/>
    <p:sldLayoutId id="2147483719" r:id="rId13"/>
    <p:sldLayoutId id="2147483720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CCBF449-D899-44A7-8FEC-E40BA5E83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8644695-D42C-480A-ABF3-30407F611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9047090-1FFD-4007-B867-D2E804529F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A54CE-9CE4-4B8D-AF17-2EB0B2AA4E9D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098B329-4B8B-4451-B10D-C4CCC9EB9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B7D423-D2F5-4C98-9220-E7CC38917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39B00-3271-487D-BF5C-5DF87199EEA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793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A0259BBC-8171-7144-BB58-B4566BA9C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1ED389-B006-4C40-BA9B-5D00F903C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72000" tIns="36000" rIns="72000" bIns="3600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93D36-32ED-A14F-BC50-D08E209401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7924" y="6356350"/>
            <a:ext cx="1375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latin typeface="+mn-lt"/>
                <a:cs typeface="Poppins" pitchFamily="2" charset="77"/>
              </a:defRPr>
            </a:lvl1pPr>
          </a:lstStyle>
          <a:p>
            <a:fld id="{13FE70EA-01BB-4B83-8F42-A72C4BE70FD9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319BA5-F4DD-DB41-9A8B-E6717C0B31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26108" y="6356350"/>
            <a:ext cx="5427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882D9ED-C5D1-A148-9698-6D894D51408E}"/>
              </a:ext>
            </a:extLst>
          </p:cNvPr>
          <p:cNvSpPr txBox="1">
            <a:spLocks/>
          </p:cNvSpPr>
          <p:nvPr/>
        </p:nvSpPr>
        <p:spPr>
          <a:xfrm>
            <a:off x="9398000" y="6356350"/>
            <a:ext cx="195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04789-1DCB-0C42-9693-576AA0FAF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087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730FB5DE-AD3B-46F5-94A5-59CB1592170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508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+mj-lt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899F1-2152-433B-A452-7E525754F675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62E39-4E62-4BCD-BEFA-5023D4DB585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7790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417FE9A6-CCCC-5190-223E-CE1C6C07F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741FAA9-FE90-756C-394E-CDE80EEDC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990AC88-A6F4-B5F4-AFE6-7BB4F7D15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112EF6-FCC5-4BAA-993B-4E5EE4C56085}" type="datetimeFigureOut">
              <a:rPr lang="fi-FI" smtClean="0"/>
              <a:t>13.2.2026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1A23AF1-914A-D3E8-CA55-EC5E2C7676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649A3B-BF87-B2F3-07E7-0FD84CE51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E3ED7F-780D-4A8B-8D17-664E88CA643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2095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urku.fi/yrityksille-yrittajille-ja-tyonantajille/hankinnat-ja-kilpailutukset" TargetMode="Externa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s2.taloustutkimus.fi/WebProd/Interview/4KU0Y1IB7QIHDH344KU3G5B7SCCPUN9J" TargetMode="Externa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106E68-F0F3-2E47-8922-00BFB00019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Loimaan kaupungin hankinnat</a:t>
            </a:r>
            <a:endParaRPr lang="en-FI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A0DA46B-1EDD-AA46-8EF8-351A2E4587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Hankinta-aamukahvit 12.2.2026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591161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F6DF2F-E30F-144E-A849-B926B0624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Hankintayhteistyö ja puitejärjestely</a:t>
            </a:r>
            <a:endParaRPr lang="en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5B5FBA-7DFA-6747-A622-E0212D937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72000" tIns="36000" rIns="72000" bIns="3600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fi-FI">
                <a:cs typeface="Poppins"/>
              </a:rPr>
              <a:t>1. Seutuhankinnat (</a:t>
            </a:r>
            <a:r>
              <a:rPr lang="fi-FI"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https://www.turku.fi/yrityksille-yrittajille-ja-tyonantajille/hankinnat-ja-kilpailutukset</a:t>
            </a:r>
            <a:r>
              <a:rPr lang="fi-FI">
                <a:ea typeface="+mn-lt"/>
                <a:cs typeface="+mn-lt"/>
              </a:rPr>
              <a:t>)</a:t>
            </a:r>
            <a:endParaRPr lang="fi-FI"/>
          </a:p>
          <a:p>
            <a:pPr marL="0" indent="0">
              <a:buNone/>
            </a:pPr>
            <a:r>
              <a:rPr lang="fi-FI">
                <a:cs typeface="Poppins"/>
              </a:rPr>
              <a:t>2. Puitejärjestely on tapa toteuttaa pienet hankinnat kokonaisuutena kilpailuttamisedun saamiseksi.</a:t>
            </a:r>
            <a:endParaRPr lang="fi-FI">
              <a:ea typeface="Calibri"/>
              <a:cs typeface="Poppins"/>
            </a:endParaRPr>
          </a:p>
          <a:p>
            <a:pPr marL="0" indent="0">
              <a:buNone/>
            </a:pPr>
            <a:r>
              <a:rPr lang="fi-FI">
                <a:cs typeface="Poppins"/>
              </a:rPr>
              <a:t>3. </a:t>
            </a:r>
            <a:r>
              <a:rPr lang="fi-FI" err="1">
                <a:cs typeface="Poppins"/>
              </a:rPr>
              <a:t>Hansel</a:t>
            </a:r>
            <a:r>
              <a:rPr lang="fi-FI">
                <a:cs typeface="Poppins"/>
              </a:rPr>
              <a:t> Oy on yhteishankintayksikkö. </a:t>
            </a:r>
            <a:r>
              <a:rPr lang="fi-FI" err="1">
                <a:cs typeface="Poppins"/>
              </a:rPr>
              <a:t>Hansel</a:t>
            </a:r>
            <a:r>
              <a:rPr lang="fi-FI">
                <a:cs typeface="Poppins"/>
              </a:rPr>
              <a:t> Oy voittoa tavoittelematon </a:t>
            </a:r>
            <a:endParaRPr lang="fi-FI">
              <a:ea typeface="Calibri"/>
              <a:cs typeface="Poppins"/>
            </a:endParaRPr>
          </a:p>
          <a:p>
            <a:pPr marL="0" indent="0">
              <a:buNone/>
            </a:pPr>
            <a:r>
              <a:rPr lang="fi-FI">
                <a:cs typeface="Poppins"/>
              </a:rPr>
              <a:t>osakeyhtiö, josta valtio omistaa 65 prosenttia ja Kuntaliitto 35 prosenttia. </a:t>
            </a:r>
            <a:r>
              <a:rPr lang="fi-FI" err="1">
                <a:cs typeface="Poppins"/>
              </a:rPr>
              <a:t>Hansel</a:t>
            </a:r>
            <a:r>
              <a:rPr lang="fi-FI">
                <a:cs typeface="Poppins"/>
              </a:rPr>
              <a:t> </a:t>
            </a:r>
            <a:endParaRPr lang="fi-FI">
              <a:ea typeface="Calibri"/>
              <a:cs typeface="Poppins"/>
            </a:endParaRPr>
          </a:p>
          <a:p>
            <a:pPr marL="0" indent="0">
              <a:buNone/>
            </a:pPr>
            <a:r>
              <a:rPr lang="fi-FI">
                <a:cs typeface="Poppins"/>
              </a:rPr>
              <a:t>Oy kilpailuttaa ja neuvottelee asiakkaidensa puolesta puitejärjestelyjä ja </a:t>
            </a:r>
            <a:endParaRPr lang="fi-FI">
              <a:ea typeface="Calibri"/>
              <a:cs typeface="Poppins"/>
            </a:endParaRPr>
          </a:p>
          <a:p>
            <a:pPr marL="0" indent="0">
              <a:buNone/>
            </a:pPr>
            <a:r>
              <a:rPr lang="fi-FI">
                <a:cs typeface="Poppins"/>
              </a:rPr>
              <a:t>hankintasopimuksia sekä vastaa sopimushallinnasta.</a:t>
            </a:r>
            <a:endParaRPr lang="fi-FI">
              <a:ea typeface="Calibri"/>
              <a:cs typeface="Poppins"/>
            </a:endParaRP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>
                <a:cs typeface="Poppins"/>
              </a:rPr>
              <a:t>Loimaan kaupungin hankinnoissa voidaan käyttää myös yhteishankintayksikön </a:t>
            </a:r>
            <a:endParaRPr lang="fi-FI">
              <a:ea typeface="Calibri"/>
              <a:cs typeface="Poppins"/>
            </a:endParaRPr>
          </a:p>
          <a:p>
            <a:pPr marL="0" indent="0">
              <a:buNone/>
            </a:pPr>
            <a:r>
              <a:rPr lang="fi-FI">
                <a:cs typeface="Poppins"/>
              </a:rPr>
              <a:t>kilpailuttamia sopimuksia, kuten Kuntien Tiera Oy ja </a:t>
            </a:r>
            <a:r>
              <a:rPr lang="fi-FI" err="1">
                <a:cs typeface="Poppins"/>
              </a:rPr>
              <a:t>Monetra</a:t>
            </a:r>
            <a:r>
              <a:rPr lang="fi-FI">
                <a:cs typeface="Poppins"/>
              </a:rPr>
              <a:t> Oulu Oy. Loimaan </a:t>
            </a:r>
            <a:endParaRPr lang="fi-FI">
              <a:ea typeface="Calibri"/>
              <a:cs typeface="Poppins"/>
            </a:endParaRPr>
          </a:p>
          <a:p>
            <a:pPr marL="0" indent="0">
              <a:buNone/>
            </a:pPr>
            <a:r>
              <a:rPr lang="fi-FI">
                <a:cs typeface="Poppins"/>
              </a:rPr>
              <a:t>kaupunki on Kuntien Tiera Oy:n ja </a:t>
            </a:r>
            <a:r>
              <a:rPr lang="fi-FI" err="1">
                <a:cs typeface="Poppins"/>
              </a:rPr>
              <a:t>Monetra</a:t>
            </a:r>
            <a:r>
              <a:rPr lang="fi-FI">
                <a:cs typeface="Poppins"/>
              </a:rPr>
              <a:t> Oulu Oy:n osakkeenomistaja ja voi siten </a:t>
            </a:r>
            <a:endParaRPr lang="fi-FI">
              <a:ea typeface="Calibri"/>
              <a:cs typeface="Poppins"/>
            </a:endParaRPr>
          </a:p>
          <a:p>
            <a:pPr marL="0" indent="0">
              <a:buNone/>
            </a:pPr>
            <a:r>
              <a:rPr lang="fi-FI">
                <a:cs typeface="Poppins"/>
              </a:rPr>
              <a:t>hyödyntää ko.yritysten palveluja (ICT- ja tulkkauspalvelut) ilman kilpailutusta.</a:t>
            </a:r>
            <a:endParaRPr lang="en-FI">
              <a:cs typeface="Poppin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1CF417-0D48-C845-9B2F-F28A2346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D34CB-626E-5844-93F7-0752D8A5321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13.2.2026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0AD05-0030-B74C-8B3A-D6AE680DB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657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F6DF2F-E30F-144E-A849-B926B0624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Loimaan kaupungin ostolaskudata</a:t>
            </a:r>
            <a:endParaRPr lang="en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5B5FBA-7DFA-6747-A622-E0212D937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/>
              <a:t>Ostolaskudatan avaaminen on kaupungille vapaaehtoista eli laista tulevaa velvoitetta tähän ei ole.</a:t>
            </a:r>
          </a:p>
          <a:p>
            <a:r>
              <a:rPr lang="fi-FI"/>
              <a:t>Datan avaaminen on hyödyllistä ja edistää avoimuutta ja vahvistaa demokratiaa.</a:t>
            </a:r>
          </a:p>
          <a:p>
            <a:r>
              <a:rPr lang="fi-FI"/>
              <a:t>Vahvistaa kaupungin positiivista imagoa.</a:t>
            </a:r>
          </a:p>
          <a:p>
            <a:r>
              <a:rPr lang="fi-FI"/>
              <a:t>Lisää kustannustietoista toimintaa.</a:t>
            </a:r>
          </a:p>
          <a:p>
            <a:r>
              <a:rPr lang="fi-FI"/>
              <a:t>Ostolaskudatassa on mukana kaikki kaupungin palvelualat ja vesiliikelaitos.</a:t>
            </a:r>
          </a:p>
          <a:p>
            <a:r>
              <a:rPr lang="fi-FI"/>
              <a:t>Vuoden 2025 ostolasku julkistetaan valtuuston hyväksyttyä tilinpäätös kesäkuussa 2026.</a:t>
            </a:r>
          </a:p>
          <a:p>
            <a:r>
              <a:rPr lang="fi-FI"/>
              <a:t>Ostolaskudata löytyy kaupungin kotisivuilta, hankinnat osioista sekä </a:t>
            </a:r>
            <a:r>
              <a:rPr lang="fi-FI" err="1"/>
              <a:t>Handata</a:t>
            </a:r>
            <a:r>
              <a:rPr lang="fi-FI"/>
              <a:t> Oy:n kotisivuilta. Esimerkkejä liitteenä.</a:t>
            </a:r>
          </a:p>
          <a:p>
            <a:pPr marL="0" indent="0">
              <a:buNone/>
            </a:pP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1CF417-0D48-C845-9B2F-F28A2346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D34CB-626E-5844-93F7-0752D8A5321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13.2.2026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0AD05-0030-B74C-8B3A-D6AE680DB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3245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9730B-1221-F3C3-27FE-EC8C00DDD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CC329B1-19B1-BFF1-1A0B-EF1F19149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06BD-B0E2-A340-9E58-15AF8DE39939}" type="datetime1">
              <a:rPr lang="fi-FI" smtClean="0"/>
              <a:pPr/>
              <a:t>13.2.2026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5DA7E74-AA38-7120-46E5-E95BAB0D46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ED7DD5D-AF9E-BD75-2434-349BD798F9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12</a:t>
            </a:fld>
            <a:endParaRPr lang="en-FI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579289C1-73B5-15DA-04E6-1C38906DF892}"/>
              </a:ext>
            </a:extLst>
          </p:cNvPr>
          <p:cNvSpPr txBox="1"/>
          <p:nvPr/>
        </p:nvSpPr>
        <p:spPr>
          <a:xfrm>
            <a:off x="3378280" y="5892065"/>
            <a:ext cx="507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>
                <a:cs typeface="Poppins" pitchFamily="2" charset="77"/>
              </a:rPr>
              <a:t>Vihreä yksityinen/ Sininen julkinen</a:t>
            </a:r>
            <a:endParaRPr lang="fi-FI">
              <a:latin typeface="+mn-lt"/>
              <a:cs typeface="Poppins" pitchFamily="2" charset="77"/>
            </a:endParaRPr>
          </a:p>
        </p:txBody>
      </p:sp>
      <p:pic>
        <p:nvPicPr>
          <p:cNvPr id="9" name="Kuva 8" descr="Kuva, joka sisältää kohteen teksti, kuvakaappaus, ohjelmisto, Tietokonekuvake&#10;&#10;Tekoälyllä luotu sisältö voi olla virheellistä.">
            <a:extLst>
              <a:ext uri="{FF2B5EF4-FFF2-40B4-BE49-F238E27FC236}">
                <a16:creationId xmlns:a16="http://schemas.microsoft.com/office/drawing/2014/main" id="{A41B1914-D933-BFB6-17BD-18D732BA14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023" t="7084" r="4375" b="9584"/>
          <a:stretch>
            <a:fillRect/>
          </a:stretch>
        </p:blipFill>
        <p:spPr>
          <a:xfrm>
            <a:off x="577373" y="942521"/>
            <a:ext cx="10673873" cy="6013450"/>
          </a:xfrm>
          <a:prstGeom prst="rect">
            <a:avLst/>
          </a:prstGeom>
        </p:spPr>
      </p:pic>
      <p:pic>
        <p:nvPicPr>
          <p:cNvPr id="2" name="Kuva 1" descr="Kuva, joka sisältää kohteen teksti, kuvakaappaus, ohjelmisto, Verkkosivusto&#10;&#10;Tekoälyllä luotu sisältö voi olla virheellistä.">
            <a:extLst>
              <a:ext uri="{FF2B5EF4-FFF2-40B4-BE49-F238E27FC236}">
                <a16:creationId xmlns:a16="http://schemas.microsoft.com/office/drawing/2014/main" id="{87F7CDFB-C9B5-2334-833B-B36DF15328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4102" t="7083" r="4492" b="80000"/>
          <a:stretch>
            <a:fillRect/>
          </a:stretch>
        </p:blipFill>
        <p:spPr>
          <a:xfrm>
            <a:off x="2498575" y="104839"/>
            <a:ext cx="6831467" cy="79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74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DFA61F62-B400-08FB-024D-FB2C8054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074779" cy="853168"/>
          </a:xfrm>
        </p:spPr>
        <p:txBody>
          <a:bodyPr/>
          <a:lstStyle/>
          <a:p>
            <a:r>
              <a:rPr lang="fi-FI"/>
              <a:t>Ostojakauma yksityinen/ julkinen 2024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F79BA73-1168-4E9A-2304-4C5B24A40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06BD-B0E2-A340-9E58-15AF8DE39939}" type="datetime1">
              <a:rPr lang="fi-FI" smtClean="0"/>
              <a:pPr/>
              <a:t>13.2.2026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13E0778-DD99-EF75-1C71-514C57831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AE4F491-AF29-B936-4055-1F28B821F5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13</a:t>
            </a:fld>
            <a:endParaRPr lang="en-FI"/>
          </a:p>
        </p:txBody>
      </p:sp>
      <p:pic>
        <p:nvPicPr>
          <p:cNvPr id="12" name="Kuva 11" descr="Kuva, joka sisältää kohteen teksti, kuvakaappaus, ohjelmisto, viiva&#10;&#10;Tekoälyllä luotu sisältö voi olla virheellistä.">
            <a:extLst>
              <a:ext uri="{FF2B5EF4-FFF2-40B4-BE49-F238E27FC236}">
                <a16:creationId xmlns:a16="http://schemas.microsoft.com/office/drawing/2014/main" id="{8BA0202A-3545-C7BD-B10E-33FDD53D418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0" t="12083" r="3320" b="11250"/>
          <a:stretch>
            <a:fillRect/>
          </a:stretch>
        </p:blipFill>
        <p:spPr>
          <a:xfrm>
            <a:off x="838199" y="1571625"/>
            <a:ext cx="10074779" cy="4653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84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B33919-1B0E-039D-6246-C4B871666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CCB73F69-D646-C284-A2E0-883D48CA6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074779" cy="853168"/>
          </a:xfrm>
        </p:spPr>
        <p:txBody>
          <a:bodyPr/>
          <a:lstStyle/>
          <a:p>
            <a:r>
              <a:rPr lang="fi-FI"/>
              <a:t>Kuntien ostot omasta kunnasta 2024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C6F150F-A78F-8746-9EF4-185686AF0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206BD-B0E2-A340-9E58-15AF8DE39939}" type="datetime1">
              <a:rPr lang="fi-FI" smtClean="0"/>
              <a:pPr/>
              <a:t>13.2.2026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AF2E6BB-CF54-862B-0E82-E08D20E35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01B577-4532-EF1B-FAD3-2F0BA4135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14</a:t>
            </a:fld>
            <a:endParaRPr lang="en-FI"/>
          </a:p>
        </p:txBody>
      </p:sp>
      <p:pic>
        <p:nvPicPr>
          <p:cNvPr id="3" name="Kuva 2" descr="Kuva, joka sisältää kohteen teksti, kuvakaappaus, ohjelmisto, Tietokonekuvake&#10;&#10;Tekoälyllä luotu sisältö voi olla virheellistä.">
            <a:extLst>
              <a:ext uri="{FF2B5EF4-FFF2-40B4-BE49-F238E27FC236}">
                <a16:creationId xmlns:a16="http://schemas.microsoft.com/office/drawing/2014/main" id="{BD1E577E-E0E4-36A3-03D4-8F9114FCAD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0" t="12501" b="10416"/>
          <a:stretch>
            <a:fillRect/>
          </a:stretch>
        </p:blipFill>
        <p:spPr>
          <a:xfrm>
            <a:off x="876922" y="1428749"/>
            <a:ext cx="10074778" cy="4368363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64F15C08-D083-4C76-C3F4-87F7E61FD7AB}"/>
              </a:ext>
            </a:extLst>
          </p:cNvPr>
          <p:cNvSpPr txBox="1"/>
          <p:nvPr/>
        </p:nvSpPr>
        <p:spPr>
          <a:xfrm>
            <a:off x="3378280" y="5892065"/>
            <a:ext cx="507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>
                <a:cs typeface="Poppins" pitchFamily="2" charset="77"/>
              </a:rPr>
              <a:t>Vihreä yksityinen/ Sininen julkinen</a:t>
            </a:r>
            <a:endParaRPr lang="fi-FI">
              <a:latin typeface="+mn-lt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19330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960F11-4931-1FB0-304F-43CC83649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7744" y="3238273"/>
            <a:ext cx="5257800" cy="3118077"/>
          </a:xfrm>
        </p:spPr>
        <p:txBody>
          <a:bodyPr>
            <a:normAutofit/>
          </a:bodyPr>
          <a:lstStyle/>
          <a:p>
            <a:r>
              <a:rPr lang="fi-FI" sz="3600"/>
              <a:t>Pekka Hällfors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651025C-4F10-FA1B-A52A-018A18A4B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F13D-C97E-8141-A9FE-5A635C5F607E}" type="datetime1">
              <a:rPr lang="fi-FI" smtClean="0"/>
              <a:t>13.2.2026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C54B7DB-62D9-4196-0D52-0A19704CB7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A6361E6-3582-D881-3859-6B8FD454B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1510FE8-D753-C647-A925-D4EB5DB9B7DB}" type="slidenum">
              <a:rPr lang="en-FI" smtClean="0"/>
              <a:pPr/>
              <a:t>15</a:t>
            </a:fld>
            <a:endParaRPr lang="en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F5B5E88-15E5-685C-FEE9-1B82895C9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744" y="681038"/>
            <a:ext cx="4756512" cy="19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083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106E68-F0F3-2E47-8922-00BFB00019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/>
              <a:t>Teknisen puolen hankintoja</a:t>
            </a:r>
            <a:endParaRPr lang="en-FI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EA0DA46B-1EDD-AA46-8EF8-351A2E4587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>
                <a:cs typeface="Poppins"/>
              </a:rPr>
              <a:t>Hankinta-aamukahvit 12.2.2026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77514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F6DF2F-E30F-144E-A849-B926B0624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Ruoka- ja siivouspalvelut</a:t>
            </a:r>
            <a:endParaRPr lang="en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5B5FBA-7DFA-6747-A622-E0212D937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72000" tIns="36000" rIns="72000" bIns="36000" rtlCol="0" anchor="t">
            <a:normAutofit/>
          </a:bodyPr>
          <a:lstStyle/>
          <a:p>
            <a:pPr marL="0" indent="0">
              <a:buNone/>
            </a:pPr>
            <a:r>
              <a:rPr lang="fi-FI" b="1">
                <a:cs typeface="Poppins"/>
              </a:rPr>
              <a:t>• </a:t>
            </a:r>
            <a:r>
              <a:rPr lang="fi-FI" sz="2800" b="1">
                <a:cs typeface="Poppins"/>
              </a:rPr>
              <a:t>Ateriakuljetusten kilpailutus alkaa loppuvuonna 2025. Uusi sopimuskausi 1.6.2026 alkaen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2400" b="1">
                <a:cs typeface="Poppins"/>
              </a:rPr>
              <a:t>Koulujen ja </a:t>
            </a:r>
            <a:r>
              <a:rPr lang="fi-FI" sz="2400" b="1" err="1">
                <a:cs typeface="Poppins"/>
              </a:rPr>
              <a:t>VaKan</a:t>
            </a:r>
            <a:r>
              <a:rPr lang="fi-FI" sz="2400" b="1">
                <a:cs typeface="Poppins"/>
              </a:rPr>
              <a:t> ateriakuljetukset arkipäivisin. Haku Puistokadun koululta klo 9.00-9.45 välillä  ja toimitus kaupungin kouluille ja </a:t>
            </a:r>
            <a:r>
              <a:rPr lang="fi-FI" sz="2400" b="1" err="1">
                <a:cs typeface="Poppins"/>
              </a:rPr>
              <a:t>VaKan</a:t>
            </a:r>
            <a:r>
              <a:rPr lang="fi-FI" sz="2400" b="1">
                <a:cs typeface="Poppins"/>
              </a:rPr>
              <a:t> yksiköille klo 9.30 - 10.30 välissä. </a:t>
            </a:r>
            <a:endParaRPr lang="fi-FI" sz="2400" b="1">
              <a:ea typeface="Calibri"/>
              <a:cs typeface="Poppins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2400" b="1">
                <a:cs typeface="Poppins"/>
              </a:rPr>
              <a:t>Toimituspisteitä tällä hetkellä 15</a:t>
            </a:r>
            <a:endParaRPr lang="fi-FI" sz="2400" b="1">
              <a:ea typeface="Calibri"/>
              <a:cs typeface="Poppins"/>
            </a:endParaRP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 b="1">
                <a:cs typeface="Poppins"/>
              </a:rPr>
              <a:t>• </a:t>
            </a:r>
            <a:r>
              <a:rPr lang="fi-FI" sz="2800" b="1">
                <a:cs typeface="Poppins"/>
              </a:rPr>
              <a:t>Sijaisten hankinta ostopalveluna lyhytaikaisiin siivoustöihin koulujen ja </a:t>
            </a:r>
            <a:r>
              <a:rPr lang="fi-FI" sz="2800" b="1" err="1">
                <a:cs typeface="Poppins"/>
              </a:rPr>
              <a:t>VaKan</a:t>
            </a:r>
            <a:r>
              <a:rPr lang="fi-FI" sz="2800" b="1">
                <a:cs typeface="Poppins"/>
              </a:rPr>
              <a:t> yksiköihin. </a:t>
            </a:r>
            <a:endParaRPr lang="fi-FI" sz="2800" b="1">
              <a:ea typeface="Calibri"/>
              <a:cs typeface="Poppins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1CF417-0D48-C845-9B2F-F28A2346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D34CB-626E-5844-93F7-0752D8A5321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13.2.2026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0AD05-0030-B74C-8B3A-D6AE680DB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144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F6DF2F-E30F-144E-A849-B926B0624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Kunnallistekniset palvelut, investoinnit</a:t>
            </a:r>
            <a:endParaRPr lang="en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5B5FBA-7DFA-6747-A622-E0212D937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211560" cy="4351338"/>
          </a:xfrm>
        </p:spPr>
        <p:txBody>
          <a:bodyPr>
            <a:normAutofit/>
          </a:bodyPr>
          <a:lstStyle/>
          <a:p>
            <a:r>
              <a:rPr lang="fi-FI" sz="2800"/>
              <a:t>Kenttäkuja, Lukkarinkujan yms. alueen kunnallistekniikan suunnittelu aloitetaan. Toteutus jakautuu useammalle vuodelle. Aloitus mahdollisesti v. -26</a:t>
            </a:r>
          </a:p>
          <a:p>
            <a:r>
              <a:rPr lang="fi-FI" sz="2800"/>
              <a:t>Turuntien peruskorjaus alkaa vesi- ja viemärijohtojen uusimisella. Kadun suunnittelu aloitetaan. Toteutus v. -27.</a:t>
            </a:r>
          </a:p>
          <a:p>
            <a:r>
              <a:rPr lang="fi-FI" sz="2800"/>
              <a:t>Alastaron urheilukentän kastelujärjestelmän rakentaminen</a:t>
            </a:r>
          </a:p>
          <a:p>
            <a:r>
              <a:rPr lang="fi-FI" sz="2800"/>
              <a:t>Mäenpään sillan suunnittelu käynnistetty ja suunnittelun etenemisen myötä selviää toteutusajankohta</a:t>
            </a:r>
          </a:p>
          <a:p>
            <a:r>
              <a:rPr lang="fi-FI" sz="2800"/>
              <a:t>Harjureitin valaisinten uusiminen</a:t>
            </a:r>
          </a:p>
          <a:p>
            <a:pPr marL="0" indent="0">
              <a:buNone/>
            </a:pPr>
            <a:endParaRPr lang="fi-FI" sz="2800" b="1"/>
          </a:p>
          <a:p>
            <a:pPr marL="0" indent="0">
              <a:buNone/>
            </a:pPr>
            <a:endParaRPr lang="fi-FI" sz="2800" b="1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1CF417-0D48-C845-9B2F-F28A2346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D34CB-626E-5844-93F7-0752D8A5321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13.2.2026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0AD05-0030-B74C-8B3A-D6AE680DB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86872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F6DF2F-E30F-144E-A849-B926B0624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823595"/>
          </a:xfrm>
        </p:spPr>
        <p:txBody>
          <a:bodyPr/>
          <a:lstStyle/>
          <a:p>
            <a:r>
              <a:rPr lang="fi-FI"/>
              <a:t>Kunnallistekniset palvelut, investoinnit</a:t>
            </a:r>
            <a:endParaRPr lang="en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5B5FBA-7DFA-6747-A622-E0212D937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8720"/>
            <a:ext cx="11353800" cy="4988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b="1"/>
              <a:t>• Suunnitelmien laatimisia:</a:t>
            </a:r>
            <a:r>
              <a:rPr lang="fi-FI" sz="2400" b="1"/>
              <a:t> </a:t>
            </a:r>
            <a:endParaRPr lang="fi-FI">
              <a:effectLst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sz="2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Käsityöläiskadun kunnallistekniikan uusimisen suunnittelu. Toteutus v. -27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sz="2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Eteläkaaren jatkaminen länteen, suunnittelu ja toteutus avoin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sz="2800">
                <a:latin typeface="Calibri" panose="020F0502020204030204" pitchFamily="34" charset="0"/>
                <a:ea typeface="Calibri" panose="020F0502020204030204" pitchFamily="34" charset="0"/>
              </a:rPr>
              <a:t>Hämeentien kevytväylän suunnittelu käynnissä yhdessä Elinvoimakeskuksen kanssa. Toteutus v.-27, koska vaatii tiesuunnitelman mukaisen käsittelyn</a:t>
            </a:r>
            <a:endParaRPr lang="fi-FI" sz="2800" b="1"/>
          </a:p>
          <a:p>
            <a:r>
              <a:rPr lang="fi-FI" sz="2800" b="1"/>
              <a:t>Katuvalaistuksen uusinnat: </a:t>
            </a:r>
          </a:p>
          <a:p>
            <a:pPr lvl="1"/>
            <a:r>
              <a:rPr lang="fi-FI" sz="2400"/>
              <a:t>Tampereentien ja </a:t>
            </a:r>
            <a:r>
              <a:rPr lang="fi-FI" sz="2400" err="1"/>
              <a:t>Juvantien</a:t>
            </a:r>
            <a:r>
              <a:rPr lang="fi-FI" sz="2400"/>
              <a:t> valaistus uusitaan valmiiksi asti</a:t>
            </a:r>
          </a:p>
          <a:p>
            <a:pPr lvl="1"/>
            <a:r>
              <a:rPr lang="fi-FI" sz="2400"/>
              <a:t>Raviradan alueen suunnitelma tehtynä, toteutus keväällä -26. </a:t>
            </a:r>
          </a:p>
          <a:p>
            <a:pPr lvl="1"/>
            <a:r>
              <a:rPr lang="fi-FI" sz="2400">
                <a:latin typeface="Calibri" panose="020F0502020204030204" pitchFamily="34" charset="0"/>
                <a:ea typeface="Times New Roman" panose="02020603050405020304" pitchFamily="18" charset="0"/>
              </a:rPr>
              <a:t>Kanta-Loimaantie, Mäenpää, Viljavarastontie, Konepajantie ja Teollisuustie, Kartanomäen alue suunnittelussa v. -26. Toteutukset vuosina -26 ja -27.</a:t>
            </a:r>
            <a:endParaRPr lang="fi-FI" sz="24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i-FI" sz="2800" b="1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1CF417-0D48-C845-9B2F-F28A2346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D34CB-626E-5844-93F7-0752D8A5321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13.2.2026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0AD05-0030-B74C-8B3A-D6AE680DB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238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13C679AC-9E62-C508-EAB3-CE8733733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Loimaan hankinta-aamukahvit: ohjelma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40524325-5670-DF08-0946-202B7528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8:00 kahvit tarjolla</a:t>
            </a:r>
          </a:p>
          <a:p>
            <a:pPr marL="0" indent="0">
              <a:buNone/>
            </a:pPr>
            <a:r>
              <a:rPr lang="fi-FI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8:30-8:35 Tilaisuuden avaus, kaupunginjohtaja Jari Rantala</a:t>
            </a:r>
          </a:p>
          <a:p>
            <a:pPr marL="0" indent="0">
              <a:buNone/>
            </a:pPr>
            <a:r>
              <a:rPr lang="fi-FI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8:35-8:45 Miten Loimaan kaupungin hankinnat toimivat? Mitä kannattaa huomioida, kun tarjoaa julkiselle toimijalle? Hankintalainsäädännön uudistamisen tilanne. </a:t>
            </a:r>
          </a:p>
          <a:p>
            <a:pPr marL="0" indent="0">
              <a:buNone/>
            </a:pPr>
            <a:r>
              <a:rPr lang="fi-FI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8:45-8:55 Yrittäjän kommentti: Rakennus </a:t>
            </a:r>
            <a:r>
              <a:rPr lang="fi-FI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Pexi</a:t>
            </a:r>
            <a:endParaRPr lang="fi-FI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8:55-9:</a:t>
            </a:r>
            <a:r>
              <a:rPr lang="fi-FI" sz="18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fi-FI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Loimaan kaupungin hankinnat 2026. Tiiviit katsaukset eri palvelualojen ja konserniyhtiöiden tuleviin hankintoihin. </a:t>
            </a:r>
          </a:p>
          <a:p>
            <a:pPr marL="457200" lvl="1" indent="0">
              <a:buNone/>
            </a:pPr>
            <a:r>
              <a:rPr lang="fi-FI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Tekninen, tekninen johtaja Antti Korte (mukana myös teknisen hankinnoista vastaavia muita virkamiehiä)</a:t>
            </a:r>
          </a:p>
          <a:p>
            <a:pPr marL="457200" lvl="1" indent="0">
              <a:buNone/>
            </a:pPr>
            <a:r>
              <a:rPr lang="fi-FI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Sivistys, sivistysjohtaja Manne Pärkö </a:t>
            </a:r>
          </a:p>
          <a:p>
            <a:pPr marL="457200" lvl="1" indent="0">
              <a:buNone/>
            </a:pPr>
            <a:r>
              <a:rPr lang="fi-FI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Elinvoima, kehittämisjohtaja Paavo Laaksonen </a:t>
            </a:r>
          </a:p>
          <a:p>
            <a:pPr marL="457200" lvl="1" indent="0">
              <a:buNone/>
            </a:pPr>
            <a:r>
              <a:rPr lang="fi-FI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Loimaan vesi, johtaja Kimmo Virta</a:t>
            </a:r>
          </a:p>
          <a:p>
            <a:pPr marL="457200" lvl="1" indent="0">
              <a:buNone/>
            </a:pPr>
            <a:r>
              <a:rPr lang="fi-FI" sz="1800" kern="1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Hulmin</a:t>
            </a:r>
            <a:r>
              <a:rPr lang="fi-FI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Huolto ja KOY Loimaan vuokra-asunnot, tj. Heidi Ojala</a:t>
            </a:r>
          </a:p>
          <a:p>
            <a:pPr marL="457200" lvl="1" indent="0">
              <a:buNone/>
            </a:pPr>
            <a:r>
              <a:rPr lang="fi-FI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Loimaan kaukolämpö</a:t>
            </a:r>
          </a:p>
          <a:p>
            <a:pPr marL="0" indent="0">
              <a:buNone/>
            </a:pPr>
            <a:r>
              <a:rPr lang="fi-FI" sz="1800" kern="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9:50-10:00 </a:t>
            </a:r>
            <a:r>
              <a:rPr lang="fi-FI" sz="1800" kern="1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Yhteenveto ja tilaisuuden päätös</a:t>
            </a:r>
            <a:endParaRPr lang="fi-FI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0387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F6DF2F-E30F-144E-A849-B926B0624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711835"/>
          </a:xfrm>
        </p:spPr>
        <p:txBody>
          <a:bodyPr/>
          <a:lstStyle/>
          <a:p>
            <a:r>
              <a:rPr lang="fi-FI">
                <a:cs typeface="Poppins"/>
              </a:rPr>
              <a:t>Kunnallistekniset palvelut</a:t>
            </a:r>
            <a:endParaRPr lang="en-FI">
              <a:cs typeface="Poppins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5B5FBA-7DFA-6747-A622-E0212D937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040"/>
            <a:ext cx="10998200" cy="4967923"/>
          </a:xfrm>
        </p:spPr>
        <p:txBody>
          <a:bodyPr vert="horz" lIns="72000" tIns="36000" rIns="72000" bIns="36000" rtlCol="0" anchor="t">
            <a:normAutofit fontScale="62500" lnSpcReduction="20000"/>
          </a:bodyPr>
          <a:lstStyle/>
          <a:p>
            <a:r>
              <a:rPr lang="fi-FI" sz="2800" b="1">
                <a:cs typeface="Poppins"/>
              </a:rPr>
              <a:t>Päällysteurakka vuodelle -26 kilpailutetaan keväällä</a:t>
            </a:r>
          </a:p>
          <a:p>
            <a:r>
              <a:rPr lang="fi-FI" sz="2800" b="1">
                <a:cs typeface="Poppins"/>
              </a:rPr>
              <a:t>Hulevesikohteita </a:t>
            </a:r>
            <a:r>
              <a:rPr lang="fi-FI" sz="2800" b="1" err="1">
                <a:cs typeface="Poppins"/>
              </a:rPr>
              <a:t>Marttilanpuistossa</a:t>
            </a:r>
            <a:r>
              <a:rPr lang="fi-FI" sz="2800" b="1">
                <a:cs typeface="Poppins"/>
              </a:rPr>
              <a:t>, Myllykylässä sekä isojen laskuojien perkaus</a:t>
            </a:r>
            <a:endParaRPr lang="fi-FI" sz="2800" b="1">
              <a:ea typeface="Calibri"/>
              <a:cs typeface="Poppins"/>
            </a:endParaRPr>
          </a:p>
          <a:p>
            <a:r>
              <a:rPr lang="fi-FI" sz="2800" b="1">
                <a:cs typeface="Poppins"/>
              </a:rPr>
              <a:t>Liikenneturvallisuutta ja esteettömyyttä parantavia kohteita, pääosin omajohtoisena työnä</a:t>
            </a:r>
          </a:p>
          <a:p>
            <a:r>
              <a:rPr lang="fi-FI" sz="2800" b="1">
                <a:ea typeface="Calibri"/>
                <a:cs typeface="Poppins"/>
              </a:rPr>
              <a:t>Puusiltojen (Mäkitalo ja Kurkijoenpuisto) kunnostus</a:t>
            </a:r>
          </a:p>
          <a:p>
            <a:r>
              <a:rPr lang="fi-FI" sz="2800" b="1">
                <a:cs typeface="Poppins"/>
              </a:rPr>
              <a:t>Liikunta-alueiden parannukset: </a:t>
            </a:r>
          </a:p>
          <a:p>
            <a:pPr lvl="1"/>
            <a:r>
              <a:rPr lang="fi-FI" sz="2400" b="1">
                <a:cs typeface="Poppins"/>
              </a:rPr>
              <a:t>Juvan kuntoradan valaistusremontti</a:t>
            </a:r>
          </a:p>
          <a:p>
            <a:pPr lvl="1"/>
            <a:r>
              <a:rPr lang="fi-FI" sz="2400" b="1">
                <a:cs typeface="Poppins"/>
              </a:rPr>
              <a:t>Alastaron kuntoradan ns. ylälenkin peruskorjaus ja valaistusremontti</a:t>
            </a:r>
          </a:p>
          <a:p>
            <a:pPr lvl="1"/>
            <a:r>
              <a:rPr lang="fi-FI" sz="2400" b="1">
                <a:cs typeface="Poppins"/>
              </a:rPr>
              <a:t>Alastaron kaukalon valaistuksen uusinta</a:t>
            </a:r>
          </a:p>
          <a:p>
            <a:pPr lvl="1"/>
            <a:r>
              <a:rPr lang="fi-FI" sz="2400" b="1">
                <a:cs typeface="Poppins"/>
              </a:rPr>
              <a:t>Urheilukeskuksen ulkokoripallokentän rakentaminen</a:t>
            </a:r>
          </a:p>
          <a:p>
            <a:pPr lvl="1"/>
            <a:r>
              <a:rPr lang="fi-FI" sz="2400" b="1" err="1">
                <a:cs typeface="Poppins"/>
              </a:rPr>
              <a:t>Melliläjärven</a:t>
            </a:r>
            <a:r>
              <a:rPr lang="fi-FI" sz="2400" b="1">
                <a:cs typeface="Poppins"/>
              </a:rPr>
              <a:t> alueen parantaminen</a:t>
            </a:r>
          </a:p>
          <a:p>
            <a:r>
              <a:rPr lang="fi-FI" sz="2800" b="1">
                <a:cs typeface="Poppins"/>
              </a:rPr>
              <a:t>Leikki- ja puistoalueiden parannukset:</a:t>
            </a:r>
          </a:p>
          <a:p>
            <a:pPr lvl="1"/>
            <a:r>
              <a:rPr lang="fi-FI" sz="2400" b="1">
                <a:ea typeface="Calibri"/>
                <a:cs typeface="Poppins"/>
              </a:rPr>
              <a:t>Hirvikosken alueen leikkipaikkojen parantaminen, mm. pienten puiston rakentaminen</a:t>
            </a:r>
          </a:p>
          <a:p>
            <a:pPr lvl="1"/>
            <a:r>
              <a:rPr lang="fi-FI" sz="2400" b="1">
                <a:ea typeface="Calibri"/>
                <a:cs typeface="Poppins"/>
              </a:rPr>
              <a:t>Äijänkedon puistoalueen kohennus</a:t>
            </a:r>
          </a:p>
          <a:p>
            <a:pPr marL="0" indent="0">
              <a:buNone/>
            </a:pPr>
            <a:endParaRPr lang="fi-FI" sz="3200" b="1"/>
          </a:p>
          <a:p>
            <a:pPr marL="0" indent="0">
              <a:buNone/>
            </a:pPr>
            <a:r>
              <a:rPr lang="fi-FI" sz="3200" b="1">
                <a:cs typeface="Poppins"/>
              </a:rPr>
              <a:t>• Muita kilpailutuksia / puitesopimuksia</a:t>
            </a:r>
            <a:endParaRPr lang="fi-FI" sz="3200" b="1">
              <a:ea typeface="Calibri"/>
              <a:cs typeface="Poppins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sz="2800">
                <a:effectLst/>
                <a:latin typeface="Calibri"/>
                <a:ea typeface="Calibri"/>
                <a:cs typeface="Poppins"/>
              </a:rPr>
              <a:t>Talvikunnossapitosopimuksissa neuvotellaan optiovuoden käytöstä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sz="2800">
                <a:latin typeface="Calibri"/>
                <a:ea typeface="Calibri"/>
                <a:cs typeface="Poppins"/>
              </a:rPr>
              <a:t>Katuvalaistustarvikkeiden hankinta</a:t>
            </a:r>
            <a:endParaRPr lang="fi-FI" sz="2800">
              <a:effectLst/>
              <a:latin typeface="Calibri"/>
              <a:ea typeface="Calibri"/>
              <a:cs typeface="Poppins"/>
            </a:endParaRPr>
          </a:p>
          <a:p>
            <a:pPr marL="0" indent="0">
              <a:buNone/>
            </a:pPr>
            <a:endParaRPr lang="fi-FI" sz="2800" b="1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1CF417-0D48-C845-9B2F-F28A2346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D34CB-626E-5844-93F7-0752D8A5321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13.2.2026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0AD05-0030-B74C-8B3A-D6AE680DB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0713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F6DF2F-E30F-144E-A849-B926B0624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823595"/>
          </a:xfrm>
        </p:spPr>
        <p:txBody>
          <a:bodyPr/>
          <a:lstStyle/>
          <a:p>
            <a:r>
              <a:rPr lang="fi-FI"/>
              <a:t>Tilapalvelut</a:t>
            </a:r>
            <a:endParaRPr lang="en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5B5FBA-7DFA-6747-A622-E0212D937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8720"/>
            <a:ext cx="11353800" cy="4988243"/>
          </a:xfrm>
        </p:spPr>
        <p:txBody>
          <a:bodyPr vert="horz" lIns="72000" tIns="36000" rIns="72000" bIns="36000" rtlCol="0" anchor="t">
            <a:normAutofit/>
          </a:bodyPr>
          <a:lstStyle/>
          <a:p>
            <a:pPr marL="0" indent="0">
              <a:buNone/>
            </a:pPr>
            <a:r>
              <a:rPr lang="fi-FI" sz="2800" b="1">
                <a:cs typeface="Poppins"/>
              </a:rPr>
              <a:t>• Suunnitelmien laatimisia:</a:t>
            </a:r>
            <a:r>
              <a:rPr lang="fi-FI" sz="2400" b="1">
                <a:cs typeface="Poppins"/>
              </a:rPr>
              <a:t> </a:t>
            </a:r>
            <a:endParaRPr lang="fi-FI">
              <a:effectLst/>
              <a:cs typeface="Poppins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sz="2800">
                <a:latin typeface="Calibri"/>
                <a:ea typeface="Times New Roman" panose="02020603050405020304" pitchFamily="18" charset="0"/>
                <a:cs typeface="Poppins"/>
              </a:rPr>
              <a:t>Mellilän kohteissa öljylämmityksistä luopuminen</a:t>
            </a:r>
            <a:r>
              <a:rPr lang="fi-FI" sz="2800">
                <a:effectLst/>
                <a:latin typeface="Calibri"/>
                <a:ea typeface="Times New Roman" panose="02020603050405020304" pitchFamily="18" charset="0"/>
                <a:cs typeface="Poppins"/>
              </a:rPr>
              <a:t>,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sz="2600">
                <a:latin typeface="Calibri"/>
                <a:ea typeface="Times New Roman" panose="02020603050405020304" pitchFamily="18" charset="0"/>
                <a:cs typeface="Poppins"/>
              </a:rPr>
              <a:t>4-5 kohdetta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sz="2400">
                <a:ea typeface="Times New Roman" panose="02020603050405020304" pitchFamily="18" charset="0"/>
                <a:cs typeface="Poppins"/>
              </a:rPr>
              <a:t>toteutukset mahdollisesti -28-29</a:t>
            </a:r>
          </a:p>
          <a:p>
            <a:pPr marL="0" indent="0">
              <a:buNone/>
            </a:pPr>
            <a:endParaRPr lang="fi-FI" sz="2800" b="1"/>
          </a:p>
          <a:p>
            <a:pPr marL="0" indent="0">
              <a:buNone/>
            </a:pPr>
            <a:r>
              <a:rPr lang="fi-FI" sz="2800" b="1">
                <a:cs typeface="Poppins"/>
              </a:rPr>
              <a:t>• Muita suunnittelutöitä, yms.</a:t>
            </a:r>
            <a:endParaRPr lang="fi-FI" sz="2800" b="1">
              <a:ea typeface="Calibri"/>
              <a:cs typeface="Poppins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sz="2800">
                <a:ea typeface="Times New Roman" panose="02020603050405020304" pitchFamily="18" charset="0"/>
                <a:cs typeface="Poppins"/>
              </a:rPr>
              <a:t>Hankesuunnitelmia yhdessä sivistystoimialan kanssa</a:t>
            </a:r>
            <a:endParaRPr lang="fi-FI" sz="2800">
              <a:latin typeface="Calibri"/>
              <a:ea typeface="Times New Roman" panose="02020603050405020304" pitchFamily="18" charset="0"/>
              <a:cs typeface="Poppins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sz="2800">
                <a:latin typeface="Calibri"/>
                <a:ea typeface="Times New Roman" panose="02020603050405020304" pitchFamily="18" charset="0"/>
                <a:cs typeface="Poppins"/>
              </a:rPr>
              <a:t>Eri kohteiden kuntoarvioita ja energiatodistuksia PTS päivityksiin liittyen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sz="2800">
                <a:effectLst/>
                <a:latin typeface="Calibri"/>
                <a:ea typeface="Calibri" panose="020F0502020204030204" pitchFamily="34" charset="0"/>
                <a:cs typeface="Poppins"/>
              </a:rPr>
              <a:t>Kuntotutkimuksia </a:t>
            </a:r>
            <a:r>
              <a:rPr lang="fi-FI" sz="2800">
                <a:latin typeface="Calibri"/>
                <a:ea typeface="Calibri" panose="020F0502020204030204" pitchFamily="34" charset="0"/>
                <a:cs typeface="Poppins"/>
              </a:rPr>
              <a:t>tarpeen mukaan</a:t>
            </a:r>
            <a:endParaRPr lang="fi-FI" sz="2800">
              <a:effectLst/>
              <a:latin typeface="Calibri"/>
              <a:ea typeface="Calibri" panose="020F0502020204030204" pitchFamily="34" charset="0"/>
              <a:cs typeface="Poppins"/>
            </a:endParaRPr>
          </a:p>
          <a:p>
            <a:pPr marL="0" indent="0">
              <a:buNone/>
            </a:pPr>
            <a:endParaRPr lang="fi-FI" sz="2800" b="1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1CF417-0D48-C845-9B2F-F28A2346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D34CB-626E-5844-93F7-0752D8A5321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13.2.2026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0AD05-0030-B74C-8B3A-D6AE680DB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572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F6DF2F-E30F-144E-A849-B926B0624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711835"/>
          </a:xfrm>
        </p:spPr>
        <p:txBody>
          <a:bodyPr/>
          <a:lstStyle/>
          <a:p>
            <a:r>
              <a:rPr lang="fi-FI"/>
              <a:t>Tilapalvelut, investoinnit</a:t>
            </a:r>
            <a:endParaRPr lang="en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5B5FBA-7DFA-6747-A622-E0212D937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040"/>
            <a:ext cx="10998200" cy="4967923"/>
          </a:xfrm>
        </p:spPr>
        <p:txBody>
          <a:bodyPr vert="horz" lIns="72000" tIns="36000" rIns="72000" bIns="3600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fi-FI" sz="2800" b="1">
                <a:cs typeface="Poppins"/>
              </a:rPr>
              <a:t>• Virttaan päiväkodin rakentaminen 2025-2026</a:t>
            </a:r>
          </a:p>
          <a:p>
            <a:r>
              <a:rPr lang="fi-FI" sz="2800" b="1">
                <a:cs typeface="Poppins"/>
              </a:rPr>
              <a:t>Metsämaan päiväkodin rakentaminen 2026-2027</a:t>
            </a:r>
          </a:p>
          <a:p>
            <a:r>
              <a:rPr lang="fi-FI" sz="2800" b="1">
                <a:cs typeface="Poppins"/>
              </a:rPr>
              <a:t>Uusien päiväkotien ensikalustukset</a:t>
            </a:r>
          </a:p>
          <a:p>
            <a:r>
              <a:rPr lang="fi-FI" sz="2800" b="1">
                <a:cs typeface="Poppins"/>
              </a:rPr>
              <a:t>Hirvikosken yhtenäiskoulun TS-luokan alapohjakorjaus</a:t>
            </a:r>
          </a:p>
          <a:p>
            <a:r>
              <a:rPr lang="fi-FI" sz="2800" b="1">
                <a:cs typeface="Poppins"/>
              </a:rPr>
              <a:t>Hirvikosken yhtenäiskoulun piha-aitauksien laajennus</a:t>
            </a:r>
          </a:p>
          <a:p>
            <a:r>
              <a:rPr lang="fi-FI" sz="2800" b="1">
                <a:cs typeface="Poppins"/>
              </a:rPr>
              <a:t>Vesihovin-Hirvihovin turvakuulutusjärjestelmän rakentaminen</a:t>
            </a:r>
          </a:p>
          <a:p>
            <a:r>
              <a:rPr lang="fi-FI" sz="2800" b="1">
                <a:cs typeface="Poppins"/>
              </a:rPr>
              <a:t>Pääkirjaston viilennyksen rakentaminen</a:t>
            </a:r>
          </a:p>
          <a:p>
            <a:r>
              <a:rPr lang="fi-FI" sz="2800" b="1">
                <a:cs typeface="Poppins"/>
              </a:rPr>
              <a:t>Hirvikosken omatoimikirjaston muutostyöt</a:t>
            </a:r>
          </a:p>
          <a:p>
            <a:r>
              <a:rPr lang="fi-FI" sz="2800" b="1">
                <a:cs typeface="Poppins"/>
              </a:rPr>
              <a:t>Kirkonkylän koulun oppimisympäristön kehitys/ luokkatilamuutokset</a:t>
            </a:r>
          </a:p>
          <a:p>
            <a:r>
              <a:rPr lang="fi-FI" sz="2800" b="1">
                <a:cs typeface="Poppins"/>
              </a:rPr>
              <a:t>Vesihovin auringonsuojakaihtimien asennus</a:t>
            </a:r>
          </a:p>
          <a:p>
            <a:pPr>
              <a:lnSpc>
                <a:spcPct val="100000"/>
              </a:lnSpc>
            </a:pPr>
            <a:r>
              <a:rPr lang="fi-FI" sz="2800" b="1">
                <a:cs typeface="Poppins"/>
              </a:rPr>
              <a:t>Valaisinten uusimisia LED valaisimiksi useissa eri kohteissa</a:t>
            </a:r>
          </a:p>
          <a:p>
            <a:pPr>
              <a:lnSpc>
                <a:spcPct val="100000"/>
              </a:lnSpc>
            </a:pPr>
            <a:r>
              <a:rPr lang="fi-FI" sz="2800" b="1">
                <a:ea typeface="Calibri"/>
                <a:cs typeface="Poppins"/>
              </a:rPr>
              <a:t>Kisällinkadun VSS tilan peruskorjaus</a:t>
            </a:r>
          </a:p>
          <a:p>
            <a:pPr>
              <a:lnSpc>
                <a:spcPct val="100000"/>
              </a:lnSpc>
            </a:pPr>
            <a:endParaRPr lang="fi-FI" sz="3200" b="1"/>
          </a:p>
          <a:p>
            <a:pPr marL="0" indent="0">
              <a:buNone/>
            </a:pPr>
            <a:r>
              <a:rPr lang="fi-FI" sz="3200" b="1">
                <a:cs typeface="Poppins"/>
              </a:rPr>
              <a:t>• Muita kilpailutuksia / puitesopimuksia</a:t>
            </a:r>
            <a:endParaRPr lang="fi-FI" sz="3200" b="1">
              <a:ea typeface="Calibri"/>
              <a:cs typeface="Poppins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i-FI" sz="280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sz="2800" b="1">
                <a:latin typeface="Calibri"/>
                <a:ea typeface="Times New Roman" panose="02020603050405020304" pitchFamily="18" charset="0"/>
                <a:cs typeface="Poppins"/>
              </a:rPr>
              <a:t>Hirvikosken terveysaseman suun terveydenhoidon tilojen muutostyöt </a:t>
            </a:r>
            <a:r>
              <a:rPr lang="fi-FI" sz="2800" b="1" err="1">
                <a:latin typeface="Calibri"/>
                <a:ea typeface="Times New Roman" panose="02020603050405020304" pitchFamily="18" charset="0"/>
                <a:cs typeface="Poppins"/>
              </a:rPr>
              <a:t>Varhalle</a:t>
            </a:r>
            <a:endParaRPr lang="fi-FI" sz="2800" b="1">
              <a:latin typeface="Calibri"/>
              <a:ea typeface="Times New Roman" panose="02020603050405020304" pitchFamily="18" charset="0"/>
              <a:cs typeface="Poppins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sz="2800" b="1">
                <a:latin typeface="Calibri"/>
                <a:ea typeface="Times New Roman" panose="02020603050405020304" pitchFamily="18" charset="0"/>
                <a:cs typeface="Poppins"/>
              </a:rPr>
              <a:t>Suunnittelupalveluiden puitesopimus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i-FI" sz="280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2800" b="1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1CF417-0D48-C845-9B2F-F28A2346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D34CB-626E-5844-93F7-0752D8A5321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13.2.2026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0AD05-0030-B74C-8B3A-D6AE680DB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1176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F6DF2F-E30F-144E-A849-B926B0624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711835"/>
          </a:xfrm>
        </p:spPr>
        <p:txBody>
          <a:bodyPr/>
          <a:lstStyle/>
          <a:p>
            <a:r>
              <a:rPr lang="fi-FI"/>
              <a:t>Tilapalvelut, kunnossapitokorjaukset</a:t>
            </a:r>
            <a:endParaRPr lang="en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5B5FBA-7DFA-6747-A622-E0212D937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040"/>
            <a:ext cx="10998200" cy="49679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b="1"/>
              <a:t>• Sisä-  ja ulkotilamaalauksia eri kohteissa.</a:t>
            </a:r>
          </a:p>
          <a:p>
            <a:r>
              <a:rPr lang="fi-FI" sz="2800" b="1"/>
              <a:t>Julkisivujen puuosakorjauksia eri kohteissa</a:t>
            </a:r>
          </a:p>
          <a:p>
            <a:pPr marL="0" indent="0">
              <a:buNone/>
            </a:pPr>
            <a:r>
              <a:rPr lang="fi-FI" sz="2800" b="1"/>
              <a:t>• Sähkötöitä eri kohteissa</a:t>
            </a:r>
          </a:p>
          <a:p>
            <a:r>
              <a:rPr lang="fi-FI" sz="2800" b="1"/>
              <a:t>Putkitöitä eri kohteissa</a:t>
            </a:r>
          </a:p>
          <a:p>
            <a:r>
              <a:rPr lang="fi-FI" sz="2800" b="1"/>
              <a:t>Vihertöitä eri kohteissa</a:t>
            </a:r>
          </a:p>
          <a:p>
            <a:endParaRPr lang="fi-FI" sz="3200" b="1"/>
          </a:p>
          <a:p>
            <a:pPr marL="0" indent="0">
              <a:buNone/>
            </a:pPr>
            <a:r>
              <a:rPr lang="fi-FI" sz="3200" b="1"/>
              <a:t>• Muita kilpailutuksia / puitesopimuksia</a:t>
            </a:r>
          </a:p>
          <a:p>
            <a:pPr lvl="1"/>
            <a:r>
              <a:rPr lang="fi-FI" sz="2400" b="1">
                <a:latin typeface="Calibri" panose="020F0502020204030204" pitchFamily="34" charset="0"/>
                <a:ea typeface="Times New Roman" panose="02020603050405020304" pitchFamily="18" charset="0"/>
              </a:rPr>
              <a:t>Ei tällä hetkellä tulossa</a:t>
            </a:r>
            <a:endParaRPr lang="fi-FI" sz="240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2800" b="1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1CF417-0D48-C845-9B2F-F28A2346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D34CB-626E-5844-93F7-0752D8A5321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13.2.2026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0AD05-0030-B74C-8B3A-D6AE680DB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1687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40EFB-2A99-2AEE-4EA3-12322152D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27BC64-0A40-A15A-13D6-F30A81CC5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074779" cy="711835"/>
          </a:xfrm>
        </p:spPr>
        <p:txBody>
          <a:bodyPr/>
          <a:lstStyle/>
          <a:p>
            <a:r>
              <a:rPr lang="fi-FI">
                <a:ea typeface="Calibri"/>
                <a:cs typeface="Poppins"/>
              </a:rPr>
              <a:t>Sivistyspalvelujen merkittävimmät hankinnat</a:t>
            </a:r>
            <a:endParaRPr lang="fi-FI">
              <a:ea typeface="Calibri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84949F-AD14-061C-2A36-20D8BB1B8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09040"/>
            <a:ext cx="10998200" cy="4967923"/>
          </a:xfrm>
        </p:spPr>
        <p:txBody>
          <a:bodyPr vert="horz" lIns="72000" tIns="36000" rIns="72000" bIns="36000" rtlCol="0" anchor="t">
            <a:normAutofit/>
          </a:bodyPr>
          <a:lstStyle/>
          <a:p>
            <a:pPr marL="0" indent="0">
              <a:buNone/>
            </a:pPr>
            <a:r>
              <a:rPr lang="fi-FI" sz="2800" b="1">
                <a:cs typeface="Poppins"/>
              </a:rPr>
              <a:t>• Varhaiskasvatuksen ostopalvelut 2,3 – 2,4 milj.</a:t>
            </a:r>
          </a:p>
          <a:p>
            <a:r>
              <a:rPr lang="fi-FI" sz="2800" b="1">
                <a:ea typeface="Calibri"/>
                <a:cs typeface="Poppins"/>
              </a:rPr>
              <a:t>Esi- ja perusopetuksen kuljetukset 1,6-1,7 milj.</a:t>
            </a:r>
            <a:endParaRPr lang="fi-FI" sz="2800" b="1">
              <a:ea typeface="Calibri"/>
            </a:endParaRPr>
          </a:p>
          <a:p>
            <a:pPr marL="0" indent="0">
              <a:buNone/>
            </a:pPr>
            <a:r>
              <a:rPr lang="fi-FI" sz="2800" b="1">
                <a:cs typeface="Poppins"/>
              </a:rPr>
              <a:t>• Erilaiset aine- ja tarvikehankinnat 0,7-0,8 milj.</a:t>
            </a:r>
            <a:endParaRPr lang="fi-FI" sz="2800" b="1">
              <a:ea typeface="Calibri"/>
              <a:cs typeface="Poppins"/>
            </a:endParaRPr>
          </a:p>
          <a:p>
            <a:pPr marL="0" indent="0">
              <a:buNone/>
            </a:pPr>
            <a:endParaRPr lang="fi-FI" sz="2800" b="1">
              <a:ea typeface="Calibri"/>
              <a:cs typeface="Poppins"/>
            </a:endParaRPr>
          </a:p>
          <a:p>
            <a:endParaRPr lang="fi-FI" sz="3200" b="1"/>
          </a:p>
          <a:p>
            <a:pPr marL="0" indent="0">
              <a:buNone/>
            </a:pPr>
            <a:r>
              <a:rPr lang="fi-FI" sz="3200" b="1">
                <a:cs typeface="Poppins"/>
              </a:rPr>
              <a:t>• Tulevia hankintoja</a:t>
            </a:r>
            <a:endParaRPr lang="fi-FI" sz="3200" b="1">
              <a:ea typeface="Calibri"/>
              <a:cs typeface="Poppins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fi-FI" sz="2800">
                <a:latin typeface="Calibri"/>
                <a:ea typeface="Times New Roman" panose="02020603050405020304" pitchFamily="18" charset="0"/>
                <a:cs typeface="Poppins"/>
              </a:rPr>
              <a:t>Varhaiskasvatuksen ostopalvelut 2027-2028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fi-FI" sz="280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2800" b="1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2A0CCC-7CA6-D042-B16F-40CE4D5EC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D34CB-626E-5844-93F7-0752D8A5321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13.2.2026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D0F9B-8590-5DCA-7138-528A3EF1A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984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EF3B6-881C-7046-AC2B-DE7E305CF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Hankinnat elinkeino- ja kaupunkikehityspalveluissa</a:t>
            </a:r>
            <a:endParaRPr lang="en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4F451-F110-CC40-A1FF-31469934D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/>
            <a:r>
              <a:rPr lang="fi-FI"/>
              <a:t>Työllisyyspalveluihin liittyy paljon palveluhankinnoiksi kirjautuvia kuluja, joita ei voi hankkia yksityiseltä: Turun palvelulaskutus, palkkatuki, starttiraha jne. Lisäksi työllisyyspalveluissa on Turun kanssa edestakaista laskutusta vajaa miljoona euroa vuodessa. Tulee näkymään 2025 hankintatilastoissa. TE-hankintoja oli 2025 yhteensä 1,5M€.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Palvelualan hankinnat ovat pääasiassa pienhankintoja. Vuosittain on tavallisesti joitain 10000-30000€ hankintoja, jotka kohdistuvat usein hyvin spesifiin osaamiseen: brändiuudistus, kampanja, hankkeen asiantuntijapalvelu.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Elinvoimaan liittyen on useita yhteistyösopimuksia tai vastaavia, joista muodostuu kuluja mutta jotka eivät ole kilpailutettavia hankintoja: lahjoitusprofessuuri, yhteistyösopimus Kauppalan kanssa, Teknologiaklusteriyhteistyö, Monikampusyhteistyö </a:t>
            </a:r>
            <a:r>
              <a:rPr lang="fi-FI" err="1"/>
              <a:t>Novidan</a:t>
            </a:r>
            <a:r>
              <a:rPr lang="fi-FI"/>
              <a:t> kanssa, kunnan osallistuminen </a:t>
            </a:r>
            <a:r>
              <a:rPr lang="fi-FI" err="1"/>
              <a:t>Leader</a:t>
            </a:r>
            <a:r>
              <a:rPr lang="fi-FI"/>
              <a:t>-rahoitukseen jne.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Yrityspalveluissa, maaseutupalveluissa ja työllisyyspalveluissa hankinnat pääasiassa yleisesti toimintaa tukevia hankintoja, jotka ostetaan läheltä, jos on tarjontaa. (Paikalliset päivittäistavarakaupat, rautakaupat, ravintolapalvelut jne.)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fi-FI"/>
              <a:t>Markkinoinnissa ja viestinnässä hieman monipuolisemmin pienhankintoja, joissa niissäkin paikalliset toimijat kärjessä. (Paikallisilta mm: mainosmateriaalien taitot, moni erikoispainatus kuten tienvarsimainokset, torin Loimaa-kyltti myös kannatusmainoksia 3. sektorin julkaisuissa)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fi-FI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Kehittämiskohde 2024 ja 2025 oli: organisaatiolahjoissa ja Loimaan brändituotteissa tavoitteena saada enemmän Made in Loimaa –tuotteita. Nyt setissä hunaja, mukinaluset, magneetit. Loimaa-tekstiilienkin osalta selvitellään paikallisen kumppanin mahdollisuutta.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C246C5-965B-E94A-A41E-D38D1F4E0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26945D-1B73-BC48-9C3F-86A7310168D7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4F3E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13.2.2026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F4F3EF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Poppins" pitchFamily="2" charset="77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A548ED-40CD-5A46-87CB-67A104CA75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F4F3EF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71070D-2B57-254C-8F8D-1A4CB7A0D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4F3E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F4F3EF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836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90148EBC-0F05-48FA-B34D-0426D5E867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/>
              <a:t>Loimaan Veden investointihankkeet 2026 </a:t>
            </a:r>
            <a:endParaRPr lang="en-US"/>
          </a:p>
          <a:p>
            <a:pPr marL="457200" indent="-457200"/>
            <a:r>
              <a:rPr lang="fi-FI"/>
              <a:t>Merkittävät investointihankinnat ovat yleensä yhteisiä kaupungin kanssa, jos tehdään vesihuoltoa, tehdään useimmiten myös katua</a:t>
            </a:r>
            <a:endParaRPr lang="fi-FI">
              <a:ea typeface="Calibri"/>
              <a:cs typeface="Calibri"/>
            </a:endParaRPr>
          </a:p>
          <a:p>
            <a:pPr lvl="1"/>
            <a:r>
              <a:rPr lang="fi-FI">
                <a:ea typeface="Calibri"/>
                <a:cs typeface="Calibri"/>
              </a:rPr>
              <a:t>Turuntien vesi- ja viemärisaneerauksen kilpailutus käynnissä (kaivamattomalla tekniikalla), Väinämöisenkatu – Satakunnantie</a:t>
            </a:r>
          </a:p>
          <a:p>
            <a:pPr lvl="1"/>
            <a:r>
              <a:rPr lang="fi-FI">
                <a:ea typeface="Calibri"/>
                <a:cs typeface="Calibri"/>
              </a:rPr>
              <a:t>Tuulensuun alue</a:t>
            </a:r>
          </a:p>
          <a:p>
            <a:pPr lvl="1"/>
            <a:r>
              <a:rPr lang="fi-FI" err="1">
                <a:ea typeface="Calibri"/>
                <a:cs typeface="Calibri"/>
              </a:rPr>
              <a:t>Vt</a:t>
            </a:r>
            <a:r>
              <a:rPr lang="fi-FI">
                <a:ea typeface="Calibri"/>
                <a:cs typeface="Calibri"/>
              </a:rPr>
              <a:t> 9 Runkovesijohdon alituksen uusiminen </a:t>
            </a:r>
            <a:r>
              <a:rPr lang="fi-FI" err="1">
                <a:ea typeface="Calibri"/>
                <a:cs typeface="Calibri"/>
              </a:rPr>
              <a:t>Charmian</a:t>
            </a:r>
            <a:r>
              <a:rPr lang="fi-FI">
                <a:ea typeface="Calibri"/>
                <a:cs typeface="Calibri"/>
              </a:rPr>
              <a:t> kohdalla, tarkennetaan suunnitelmia mm. Tuulensuun huomioiminen, valmistellaan kilpailutusta</a:t>
            </a:r>
          </a:p>
          <a:p>
            <a:pPr lvl="1"/>
            <a:r>
              <a:rPr lang="fi-FI"/>
              <a:t>Suunnitteluhankkeet</a:t>
            </a:r>
            <a:endParaRPr lang="fi-FI">
              <a:ea typeface="Calibri"/>
              <a:cs typeface="Calibri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D334ABF-2CED-420E-83FB-96C8A1CF1F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656" y="529738"/>
            <a:ext cx="990476" cy="780952"/>
          </a:xfrm>
          <a:prstGeom prst="rect">
            <a:avLst/>
          </a:prstGeom>
        </p:spPr>
      </p:pic>
      <p:sp>
        <p:nvSpPr>
          <p:cNvPr id="4" name="Otsikko 3">
            <a:extLst>
              <a:ext uri="{FF2B5EF4-FFF2-40B4-BE49-F238E27FC236}">
                <a16:creationId xmlns:a16="http://schemas.microsoft.com/office/drawing/2014/main" id="{DDF49937-4193-41FC-9319-978534E9E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b="1"/>
              <a:t>Loimaan Vesi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188E612E-DD7F-4EEC-A943-486EA168C5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4589" b="16667"/>
          <a:stretch/>
        </p:blipFill>
        <p:spPr>
          <a:xfrm>
            <a:off x="10148316" y="1310690"/>
            <a:ext cx="1093156" cy="13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4905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23A91F43-CE16-4C35-6E45-750BB6126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5376" y="2536225"/>
            <a:ext cx="8633791" cy="1592129"/>
          </a:xfrm>
        </p:spPr>
        <p:txBody>
          <a:bodyPr>
            <a:normAutofit/>
          </a:bodyPr>
          <a:lstStyle/>
          <a:p>
            <a:r>
              <a:rPr lang="fi-FI" sz="4800" err="1"/>
              <a:t>Hulmin</a:t>
            </a:r>
            <a:r>
              <a:rPr lang="fi-FI" sz="4800"/>
              <a:t> Huolto Oy</a:t>
            </a:r>
            <a:br>
              <a:rPr lang="fi-FI" sz="4800"/>
            </a:br>
            <a:r>
              <a:rPr lang="fi-FI" sz="4800" err="1"/>
              <a:t>Koy</a:t>
            </a:r>
            <a:r>
              <a:rPr lang="fi-FI" sz="4800"/>
              <a:t> Loimaan Vuokra-asunnot</a:t>
            </a:r>
          </a:p>
        </p:txBody>
      </p:sp>
    </p:spTree>
    <p:extLst>
      <p:ext uri="{BB962C8B-B14F-4D97-AF65-F5344CB8AC3E}">
        <p14:creationId xmlns:p14="http://schemas.microsoft.com/office/powerpoint/2010/main" val="36640581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teksti, Fontti, logo, Grafiikka&#10;&#10;Kuvaus luotu automaattisesti">
            <a:extLst>
              <a:ext uri="{FF2B5EF4-FFF2-40B4-BE49-F238E27FC236}">
                <a16:creationId xmlns:a16="http://schemas.microsoft.com/office/drawing/2014/main" id="{7E447701-DC60-8404-3973-131F970FEA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88" y="1105024"/>
            <a:ext cx="5548973" cy="1761799"/>
          </a:xfrm>
          <a:prstGeom prst="rect">
            <a:avLst/>
          </a:prstGeom>
          <a:noFill/>
        </p:spPr>
      </p:pic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B13A0CD0-1A3C-48DF-BD7A-D81E0B698B07}"/>
              </a:ext>
            </a:extLst>
          </p:cNvPr>
          <p:cNvSpPr txBox="1">
            <a:spLocks/>
          </p:cNvSpPr>
          <p:nvPr/>
        </p:nvSpPr>
        <p:spPr>
          <a:xfrm>
            <a:off x="6612611" y="2068104"/>
            <a:ext cx="4791075" cy="626271"/>
          </a:xfrm>
          <a:prstGeom prst="rect">
            <a:avLst/>
          </a:prstGeom>
        </p:spPr>
        <p:txBody>
          <a:bodyPr vert="horz" lIns="72000" tIns="36000" rIns="72000" bIns="3600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800" b="0" i="0" u="none" strike="noStrike" kern="1200" cap="none" spc="0" normalizeH="0" baseline="0" noProof="0">
                <a:ln>
                  <a:noFill/>
                </a:ln>
                <a:solidFill>
                  <a:srgbClr val="204025"/>
                </a:solidFill>
                <a:effectLst/>
                <a:uLnTx/>
                <a:uFillTx/>
                <a:latin typeface="Calibri" panose="020F0502020204030204"/>
                <a:ea typeface="Calibri"/>
                <a:cs typeface="Poppins"/>
              </a:rPr>
              <a:t>KOY LOIMAAN VUOKRA-ASUNNOT</a:t>
            </a:r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74D3985D-09AB-B2A7-437D-CD1D20E863C7}"/>
              </a:ext>
            </a:extLst>
          </p:cNvPr>
          <p:cNvSpPr/>
          <p:nvPr/>
        </p:nvSpPr>
        <p:spPr>
          <a:xfrm>
            <a:off x="1061954" y="3860761"/>
            <a:ext cx="4312933" cy="9982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Poppins" pitchFamily="2" charset="77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0E6EA42-B9EA-8E2F-D3BB-743567D0E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3286" y="4134328"/>
            <a:ext cx="4312933" cy="506342"/>
          </a:xfrm>
        </p:spPr>
        <p:txBody>
          <a:bodyPr vert="horz" lIns="72000" tIns="36000" rIns="72000" bIns="36000" rtlCol="0" anchor="t">
            <a:noAutofit/>
          </a:bodyPr>
          <a:lstStyle/>
          <a:p>
            <a:pPr marL="0" indent="0">
              <a:buNone/>
            </a:pPr>
            <a:r>
              <a:rPr lang="fi-FI">
                <a:solidFill>
                  <a:schemeClr val="bg2"/>
                </a:solidFill>
                <a:ea typeface="Calibri"/>
                <a:cs typeface="Poppins"/>
              </a:rPr>
              <a:t>   Henkilöstö ja huollon kalusto</a:t>
            </a:r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60541504-10EC-E29C-8368-843C8CA43A92}"/>
              </a:ext>
            </a:extLst>
          </p:cNvPr>
          <p:cNvSpPr/>
          <p:nvPr/>
        </p:nvSpPr>
        <p:spPr>
          <a:xfrm>
            <a:off x="6991815" y="3860760"/>
            <a:ext cx="4138231" cy="99822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Poppins" pitchFamily="2" charset="77"/>
            </a:endParaRPr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42E3217F-5323-92E4-ED55-B786DC63F690}"/>
              </a:ext>
            </a:extLst>
          </p:cNvPr>
          <p:cNvSpPr txBox="1">
            <a:spLocks/>
          </p:cNvSpPr>
          <p:nvPr/>
        </p:nvSpPr>
        <p:spPr>
          <a:xfrm>
            <a:off x="7480709" y="4134328"/>
            <a:ext cx="3376657" cy="526739"/>
          </a:xfrm>
          <a:prstGeom prst="rect">
            <a:avLst/>
          </a:prstGeom>
        </p:spPr>
        <p:txBody>
          <a:bodyPr vert="horz" lIns="72000" tIns="36000" rIns="72000" bIns="3600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>
                <a:ln>
                  <a:noFill/>
                </a:ln>
                <a:solidFill>
                  <a:srgbClr val="F4F3EF"/>
                </a:solidFill>
                <a:effectLst/>
                <a:uLnTx/>
                <a:uFillTx/>
                <a:latin typeface="Calibri" panose="020F0502020204030204"/>
                <a:ea typeface="Calibri"/>
                <a:cs typeface="Poppins"/>
              </a:rPr>
              <a:t>Vuokra-asuntokiinteistöt</a:t>
            </a:r>
          </a:p>
        </p:txBody>
      </p:sp>
      <p:sp>
        <p:nvSpPr>
          <p:cNvPr id="13" name="Nuoli: Alas 12">
            <a:extLst>
              <a:ext uri="{FF2B5EF4-FFF2-40B4-BE49-F238E27FC236}">
                <a16:creationId xmlns:a16="http://schemas.microsoft.com/office/drawing/2014/main" id="{363324BF-0B0C-E315-1B2A-5CF0E2A167D1}"/>
              </a:ext>
            </a:extLst>
          </p:cNvPr>
          <p:cNvSpPr/>
          <p:nvPr/>
        </p:nvSpPr>
        <p:spPr>
          <a:xfrm>
            <a:off x="9008149" y="2964432"/>
            <a:ext cx="321778" cy="715580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Poppins" pitchFamily="2" charset="77"/>
            </a:endParaRPr>
          </a:p>
        </p:txBody>
      </p:sp>
      <p:sp>
        <p:nvSpPr>
          <p:cNvPr id="14" name="Nuoli: Alas 13">
            <a:extLst>
              <a:ext uri="{FF2B5EF4-FFF2-40B4-BE49-F238E27FC236}">
                <a16:creationId xmlns:a16="http://schemas.microsoft.com/office/drawing/2014/main" id="{CED56701-CA34-C530-D737-721330EBD8FA}"/>
              </a:ext>
            </a:extLst>
          </p:cNvPr>
          <p:cNvSpPr/>
          <p:nvPr/>
        </p:nvSpPr>
        <p:spPr>
          <a:xfrm>
            <a:off x="3183852" y="2964433"/>
            <a:ext cx="321778" cy="715580"/>
          </a:xfrm>
          <a:prstGeom prst="down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876100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60A88F56-4E82-E419-FB67-EAC1C2AB2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547" y="541459"/>
            <a:ext cx="4848921" cy="949967"/>
          </a:xfrm>
        </p:spPr>
        <p:txBody>
          <a:bodyPr>
            <a:normAutofit/>
          </a:bodyPr>
          <a:lstStyle/>
          <a:p>
            <a:pPr algn="ctr"/>
            <a:r>
              <a:rPr lang="fi-FI" sz="4000" err="1"/>
              <a:t>Hulmin</a:t>
            </a:r>
            <a:r>
              <a:rPr lang="fi-FI" sz="4000"/>
              <a:t> Huolto Oy</a:t>
            </a:r>
          </a:p>
        </p:txBody>
      </p:sp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EB251681-03E4-965D-1F12-424C183C5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249" y="1853690"/>
            <a:ext cx="9300117" cy="4351338"/>
          </a:xfrm>
        </p:spPr>
        <p:txBody>
          <a:bodyPr>
            <a:normAutofit/>
          </a:bodyPr>
          <a:lstStyle/>
          <a:p>
            <a:r>
              <a:rPr lang="fi-FI" sz="2800">
                <a:solidFill>
                  <a:schemeClr val="tx2"/>
                </a:solidFill>
              </a:rPr>
              <a:t>Liikevaihto n. 690 000 €</a:t>
            </a:r>
          </a:p>
          <a:p>
            <a:r>
              <a:rPr lang="fi-FI" sz="2800">
                <a:solidFill>
                  <a:schemeClr val="tx2"/>
                </a:solidFill>
              </a:rPr>
              <a:t>Hankinnat paikallisilta</a:t>
            </a:r>
          </a:p>
          <a:p>
            <a:pPr lvl="1"/>
            <a:r>
              <a:rPr lang="fi-FI" sz="1800">
                <a:solidFill>
                  <a:schemeClr val="tx2"/>
                </a:solidFill>
              </a:rPr>
              <a:t>Kalustohankinnat, kaluston huolto, tarvikkeet</a:t>
            </a:r>
          </a:p>
          <a:p>
            <a:pPr lvl="1"/>
            <a:r>
              <a:rPr lang="fi-FI" sz="1800">
                <a:solidFill>
                  <a:schemeClr val="tx2"/>
                </a:solidFill>
              </a:rPr>
              <a:t>Kiinteistöhuollon työkalut ja -välineet</a:t>
            </a:r>
          </a:p>
          <a:p>
            <a:pPr lvl="1"/>
            <a:r>
              <a:rPr lang="fi-FI" sz="1800">
                <a:solidFill>
                  <a:schemeClr val="tx2"/>
                </a:solidFill>
              </a:rPr>
              <a:t>Siivousvälineet</a:t>
            </a:r>
          </a:p>
          <a:p>
            <a:pPr lvl="1"/>
            <a:r>
              <a:rPr lang="fi-FI" sz="1800">
                <a:solidFill>
                  <a:schemeClr val="tx2"/>
                </a:solidFill>
              </a:rPr>
              <a:t>Työvaatteet</a:t>
            </a:r>
          </a:p>
          <a:p>
            <a:pPr lvl="1"/>
            <a:r>
              <a:rPr lang="fi-FI" sz="1800">
                <a:solidFill>
                  <a:schemeClr val="tx2"/>
                </a:solidFill>
              </a:rPr>
              <a:t>Toimistotarvikkeet</a:t>
            </a:r>
          </a:p>
          <a:p>
            <a:pPr lvl="1"/>
            <a:r>
              <a:rPr lang="fi-FI" sz="1800">
                <a:solidFill>
                  <a:schemeClr val="tx2"/>
                </a:solidFill>
              </a:rPr>
              <a:t>Tykytoiminta, henkilökunnan tilaisuudet</a:t>
            </a:r>
          </a:p>
          <a:p>
            <a:r>
              <a:rPr lang="fi-FI" sz="2200">
                <a:solidFill>
                  <a:schemeClr val="tx2"/>
                </a:solidFill>
              </a:rPr>
              <a:t>Hankinnat v. 2026</a:t>
            </a:r>
          </a:p>
          <a:p>
            <a:pPr lvl="1"/>
            <a:r>
              <a:rPr lang="fi-FI" sz="1800">
                <a:solidFill>
                  <a:schemeClr val="tx2"/>
                </a:solidFill>
              </a:rPr>
              <a:t>Huollon pakettiauto</a:t>
            </a:r>
          </a:p>
          <a:p>
            <a:pPr lvl="1"/>
            <a:r>
              <a:rPr lang="fi-FI" sz="1800">
                <a:solidFill>
                  <a:schemeClr val="tx2"/>
                </a:solidFill>
              </a:rPr>
              <a:t>Ruohonleikkuri</a:t>
            </a:r>
          </a:p>
          <a:p>
            <a:pPr marL="0" indent="0">
              <a:buNone/>
            </a:pPr>
            <a:endParaRPr lang="fi-FI">
              <a:solidFill>
                <a:schemeClr val="tx2"/>
              </a:solidFill>
            </a:endParaRPr>
          </a:p>
        </p:txBody>
      </p:sp>
      <p:sp>
        <p:nvSpPr>
          <p:cNvPr id="5" name="Otsikko 3">
            <a:extLst>
              <a:ext uri="{FF2B5EF4-FFF2-40B4-BE49-F238E27FC236}">
                <a16:creationId xmlns:a16="http://schemas.microsoft.com/office/drawing/2014/main" id="{237E9D1F-7384-9757-8149-50FA7C577125}"/>
              </a:ext>
            </a:extLst>
          </p:cNvPr>
          <p:cNvSpPr txBox="1">
            <a:spLocks/>
          </p:cNvSpPr>
          <p:nvPr/>
        </p:nvSpPr>
        <p:spPr>
          <a:xfrm>
            <a:off x="5430646" y="652972"/>
            <a:ext cx="5317794" cy="949967"/>
          </a:xfrm>
          <a:prstGeom prst="rect">
            <a:avLst/>
          </a:prstGeom>
        </p:spPr>
        <p:txBody>
          <a:bodyPr vert="horz" lIns="72000" tIns="36000" rIns="72000" bIns="3600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+mj-lt"/>
                <a:ea typeface="+mj-ea"/>
                <a:cs typeface="Poppins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200" b="1" i="0" u="none" strike="noStrike" kern="1200" cap="none" spc="0" normalizeH="0" baseline="0" noProof="0">
              <a:ln>
                <a:noFill/>
              </a:ln>
              <a:solidFill>
                <a:srgbClr val="204025"/>
              </a:solidFill>
              <a:effectLst/>
              <a:uLnTx/>
              <a:uFillTx/>
              <a:latin typeface="Calibri" panose="020F0502020204030204"/>
              <a:ea typeface="+mj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34592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F6DF2F-E30F-144E-A849-B926B0624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Hankintatoimi – Loimaan kaupunki</a:t>
            </a:r>
            <a:endParaRPr lang="en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5B5FBA-7DFA-6747-A622-E0212D937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b="1"/>
              <a:t>Hallintosääntö 72 </a:t>
            </a:r>
            <a:r>
              <a:rPr lang="fi-FI"/>
              <a:t>§</a:t>
            </a:r>
            <a:endParaRPr lang="fi-FI" b="1"/>
          </a:p>
          <a:p>
            <a:pPr marL="0" indent="0">
              <a:buNone/>
            </a:pPr>
            <a:r>
              <a:rPr lang="fi-FI"/>
              <a:t>Hankinnalla tarkoitetaan tavaroiden ja palvelujen ostamista, vuokraamista tai siihen rinnastettavaa toimintaa sekä urakalla teettämistä.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 b="1"/>
              <a:t>Strateginen hankintatoimi </a:t>
            </a:r>
            <a:r>
              <a:rPr lang="fi-FI"/>
              <a:t>on osa omistajaohjausta. Sen tehtävänä on määritellä hankintapoliittiset linjaukset, jotka liittyvät kilpailutusten yleisten päätöksentekokriteerien suunnitteluun, kaupunkikonsernia koskevien merkitykseltään strategisten hankintojen kilpailutuksiin, hankintayhteistyöhön ja hankintatoimen jatkuvaan kehittämiseen.</a:t>
            </a:r>
          </a:p>
          <a:p>
            <a:pPr marL="0" indent="0">
              <a:buNone/>
            </a:pPr>
            <a:endParaRPr lang="fi-FI"/>
          </a:p>
          <a:p>
            <a:pPr marL="0" indent="0">
              <a:buNone/>
            </a:pPr>
            <a:r>
              <a:rPr lang="fi-FI" b="1"/>
              <a:t>Operatiivinen hankintatoimi </a:t>
            </a:r>
            <a:r>
              <a:rPr lang="fi-FI"/>
              <a:t>on käytännön päivittäistä hankintaa eli tarjouspyyntöjen laatimista, kilpailutusta, sopimusten laatimista, hankintaehdotusten tekemistä, tilauksia ja tavaran vastaanottoa sekä laskutusta.</a:t>
            </a:r>
            <a:endParaRPr lang="en-FI" b="1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1CF417-0D48-C845-9B2F-F28A2346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D34CB-626E-5844-93F7-0752D8A5321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13.2.2026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0AD05-0030-B74C-8B3A-D6AE680DB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345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B57816F-9A04-8952-F154-692439CE8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000" err="1"/>
              <a:t>Koy</a:t>
            </a:r>
            <a:r>
              <a:rPr lang="fi-FI" sz="4000"/>
              <a:t> Loimaan Vuokra-asunnot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1E0E393-2B7D-818F-E915-8B00FD9DB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21985"/>
          </a:xfrm>
        </p:spPr>
        <p:txBody>
          <a:bodyPr>
            <a:normAutofit/>
          </a:bodyPr>
          <a:lstStyle/>
          <a:p>
            <a:r>
              <a:rPr lang="fi-FI">
                <a:solidFill>
                  <a:schemeClr val="tx2"/>
                </a:solidFill>
              </a:rPr>
              <a:t>Liikevaihto n. 2 700 000 €</a:t>
            </a:r>
          </a:p>
          <a:p>
            <a:r>
              <a:rPr lang="fi-FI">
                <a:solidFill>
                  <a:schemeClr val="tx2"/>
                </a:solidFill>
              </a:rPr>
              <a:t>Korjaukset 2025: n. 440 000,00€ </a:t>
            </a:r>
          </a:p>
          <a:p>
            <a:r>
              <a:rPr lang="fi-FI">
                <a:solidFill>
                  <a:schemeClr val="tx2"/>
                </a:solidFill>
              </a:rPr>
              <a:t>Hankinnat paikallisilta</a:t>
            </a:r>
          </a:p>
          <a:p>
            <a:pPr lvl="1"/>
            <a:r>
              <a:rPr lang="fi-FI">
                <a:solidFill>
                  <a:schemeClr val="tx2"/>
                </a:solidFill>
              </a:rPr>
              <a:t>Huollon tarvikkeet, rakennustarvikkeet</a:t>
            </a:r>
          </a:p>
          <a:p>
            <a:pPr lvl="1"/>
            <a:r>
              <a:rPr lang="fi-FI">
                <a:solidFill>
                  <a:schemeClr val="tx2"/>
                </a:solidFill>
              </a:rPr>
              <a:t>Huoneistoremontit</a:t>
            </a:r>
          </a:p>
          <a:p>
            <a:pPr lvl="1"/>
            <a:r>
              <a:rPr lang="fi-FI">
                <a:solidFill>
                  <a:schemeClr val="tx2"/>
                </a:solidFill>
              </a:rPr>
              <a:t>Vahinkoihin liittyvät työt (kosteusmittaus, koneellinen kuivaus, asbestipurkutyöt ym.)</a:t>
            </a:r>
          </a:p>
          <a:p>
            <a:pPr lvl="1"/>
            <a:r>
              <a:rPr lang="fi-FI">
                <a:solidFill>
                  <a:schemeClr val="tx2"/>
                </a:solidFill>
              </a:rPr>
              <a:t>Suunnittelu, valvonta, rakennuttaminen</a:t>
            </a:r>
          </a:p>
          <a:p>
            <a:r>
              <a:rPr lang="fi-FI">
                <a:solidFill>
                  <a:schemeClr val="tx2"/>
                </a:solidFill>
              </a:rPr>
              <a:t>Suunnitellut korjaukset v. 2026</a:t>
            </a:r>
          </a:p>
          <a:p>
            <a:pPr lvl="1"/>
            <a:r>
              <a:rPr lang="fi-FI">
                <a:solidFill>
                  <a:schemeClr val="tx2"/>
                </a:solidFill>
              </a:rPr>
              <a:t>Kuntotutkimuksia</a:t>
            </a:r>
          </a:p>
          <a:p>
            <a:pPr lvl="1"/>
            <a:r>
              <a:rPr lang="fi-FI">
                <a:solidFill>
                  <a:schemeClr val="tx2"/>
                </a:solidFill>
              </a:rPr>
              <a:t>Salaojien kuvausta ja huuhtelua</a:t>
            </a:r>
          </a:p>
          <a:p>
            <a:pPr lvl="1"/>
            <a:r>
              <a:rPr lang="fi-FI">
                <a:solidFill>
                  <a:schemeClr val="tx2"/>
                </a:solidFill>
              </a:rPr>
              <a:t>Purola I –kiinteistön julkisivu- ja ikkunahanke</a:t>
            </a:r>
          </a:p>
          <a:p>
            <a:pPr lvl="1"/>
            <a:r>
              <a:rPr lang="fi-FI" err="1">
                <a:solidFill>
                  <a:schemeClr val="tx2"/>
                </a:solidFill>
              </a:rPr>
              <a:t>Vahvala</a:t>
            </a:r>
            <a:r>
              <a:rPr lang="fi-FI">
                <a:solidFill>
                  <a:schemeClr val="tx2"/>
                </a:solidFill>
              </a:rPr>
              <a:t> II –kiinteistön käyttövesiputket</a:t>
            </a:r>
          </a:p>
          <a:p>
            <a:pPr lvl="1"/>
            <a:r>
              <a:rPr lang="fi-FI">
                <a:solidFill>
                  <a:schemeClr val="tx2"/>
                </a:solidFill>
              </a:rPr>
              <a:t>Huoneistoremontit </a:t>
            </a:r>
            <a:r>
              <a:rPr lang="fi-FI" err="1">
                <a:solidFill>
                  <a:schemeClr val="tx2"/>
                </a:solidFill>
              </a:rPr>
              <a:t>asukasvaihdostilainteissa</a:t>
            </a:r>
            <a:endParaRPr lang="fi-FI">
              <a:solidFill>
                <a:schemeClr val="tx2"/>
              </a:solidFill>
            </a:endParaRPr>
          </a:p>
          <a:p>
            <a:pPr lvl="1"/>
            <a:endParaRPr lang="fi-FI">
              <a:solidFill>
                <a:schemeClr val="tx2"/>
              </a:solidFill>
            </a:endParaRPr>
          </a:p>
          <a:p>
            <a:pPr lvl="1"/>
            <a:endParaRPr lang="fi-FI">
              <a:solidFill>
                <a:schemeClr val="tx2"/>
              </a:solidFill>
            </a:endParaRP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230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>
            <a:extLst>
              <a:ext uri="{FF2B5EF4-FFF2-40B4-BE49-F238E27FC236}">
                <a16:creationId xmlns:a16="http://schemas.microsoft.com/office/drawing/2014/main" id="{8205B51D-5D06-40C6-BC27-C85000E6BDF5}"/>
              </a:ext>
            </a:extLst>
          </p:cNvPr>
          <p:cNvSpPr/>
          <p:nvPr/>
        </p:nvSpPr>
        <p:spPr>
          <a:xfrm>
            <a:off x="3875103" y="5124792"/>
            <a:ext cx="44417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5400" b="1" i="0" u="none" strike="noStrike" kern="1200" cap="none" spc="0" normalizeH="0" baseline="0" noProof="0">
                <a:ln w="22225">
                  <a:solidFill>
                    <a:srgbClr val="096637"/>
                  </a:solidFill>
                  <a:prstDash val="solid"/>
                </a:ln>
                <a:solidFill>
                  <a:srgbClr val="0966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Vuodesta 1979</a:t>
            </a:r>
            <a:endParaRPr kumimoji="0" lang="fi-FI" sz="5400" b="1" i="0" u="none" strike="noStrike" kern="1200" cap="none" spc="0" normalizeH="0" baseline="0" noProof="0">
              <a:ln w="22225">
                <a:solidFill>
                  <a:srgbClr val="C0504D"/>
                </a:solidFill>
                <a:prstDash val="solid"/>
              </a:ln>
              <a:solidFill>
                <a:srgbClr val="F4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Kuva 6" descr="Kuva, joka sisältää kohteen clipart-kuva&#10;&#10;Kuvaus luotu automaattisesti">
            <a:extLst>
              <a:ext uri="{FF2B5EF4-FFF2-40B4-BE49-F238E27FC236}">
                <a16:creationId xmlns:a16="http://schemas.microsoft.com/office/drawing/2014/main" id="{84065176-1968-43E8-A754-9240189B49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0" y="227584"/>
            <a:ext cx="1684110" cy="992468"/>
          </a:xfrm>
          <a:prstGeom prst="rect">
            <a:avLst/>
          </a:prstGeom>
        </p:spPr>
      </p:pic>
      <p:cxnSp>
        <p:nvCxnSpPr>
          <p:cNvPr id="103" name="Suora yhdysviiva 102">
            <a:extLst>
              <a:ext uri="{FF2B5EF4-FFF2-40B4-BE49-F238E27FC236}">
                <a16:creationId xmlns:a16="http://schemas.microsoft.com/office/drawing/2014/main" id="{23F4E604-8077-44D8-9E23-DF607A95B0B0}"/>
              </a:ext>
            </a:extLst>
          </p:cNvPr>
          <p:cNvCxnSpPr>
            <a:cxnSpLocks/>
          </p:cNvCxnSpPr>
          <p:nvPr/>
        </p:nvCxnSpPr>
        <p:spPr>
          <a:xfrm>
            <a:off x="623392" y="1316414"/>
            <a:ext cx="11161240" cy="0"/>
          </a:xfrm>
          <a:prstGeom prst="line">
            <a:avLst/>
          </a:prstGeom>
          <a:ln w="38100">
            <a:solidFill>
              <a:srgbClr val="096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kstiruutu 103">
            <a:extLst>
              <a:ext uri="{FF2B5EF4-FFF2-40B4-BE49-F238E27FC236}">
                <a16:creationId xmlns:a16="http://schemas.microsoft.com/office/drawing/2014/main" id="{EEC80DBB-A32A-4FFD-A701-C2B6FD0447C9}"/>
              </a:ext>
            </a:extLst>
          </p:cNvPr>
          <p:cNvSpPr txBox="1"/>
          <p:nvPr/>
        </p:nvSpPr>
        <p:spPr>
          <a:xfrm>
            <a:off x="9095656" y="91630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09663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Ympäristön ystävä</a:t>
            </a:r>
          </a:p>
        </p:txBody>
      </p:sp>
      <p:pic>
        <p:nvPicPr>
          <p:cNvPr id="3" name="Kuva 2" descr="Kuva, joka sisältää kohteen teksti, clipart-kuva, käyntikortti&#10;&#10;Kuvaus luotu automaattisesti">
            <a:extLst>
              <a:ext uri="{FF2B5EF4-FFF2-40B4-BE49-F238E27FC236}">
                <a16:creationId xmlns:a16="http://schemas.microsoft.com/office/drawing/2014/main" id="{30D05993-8CE8-41D0-806E-6E2181BFBE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016" y="1628800"/>
            <a:ext cx="581864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417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clipart-kuva&#10;&#10;Kuvaus luotu automaattisesti">
            <a:extLst>
              <a:ext uri="{FF2B5EF4-FFF2-40B4-BE49-F238E27FC236}">
                <a16:creationId xmlns:a16="http://schemas.microsoft.com/office/drawing/2014/main" id="{84065176-1968-43E8-A754-9240189B49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0" y="227584"/>
            <a:ext cx="1684110" cy="992468"/>
          </a:xfrm>
          <a:prstGeom prst="rect">
            <a:avLst/>
          </a:prstGeom>
        </p:spPr>
      </p:pic>
      <p:cxnSp>
        <p:nvCxnSpPr>
          <p:cNvPr id="103" name="Suora yhdysviiva 102">
            <a:extLst>
              <a:ext uri="{FF2B5EF4-FFF2-40B4-BE49-F238E27FC236}">
                <a16:creationId xmlns:a16="http://schemas.microsoft.com/office/drawing/2014/main" id="{23F4E604-8077-44D8-9E23-DF607A95B0B0}"/>
              </a:ext>
            </a:extLst>
          </p:cNvPr>
          <p:cNvCxnSpPr>
            <a:cxnSpLocks/>
          </p:cNvCxnSpPr>
          <p:nvPr/>
        </p:nvCxnSpPr>
        <p:spPr>
          <a:xfrm>
            <a:off x="623392" y="1316414"/>
            <a:ext cx="11161240" cy="0"/>
          </a:xfrm>
          <a:prstGeom prst="line">
            <a:avLst/>
          </a:prstGeom>
          <a:ln w="38100">
            <a:solidFill>
              <a:srgbClr val="096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kstiruutu 103">
            <a:extLst>
              <a:ext uri="{FF2B5EF4-FFF2-40B4-BE49-F238E27FC236}">
                <a16:creationId xmlns:a16="http://schemas.microsoft.com/office/drawing/2014/main" id="{EEC80DBB-A32A-4FFD-A701-C2B6FD0447C9}"/>
              </a:ext>
            </a:extLst>
          </p:cNvPr>
          <p:cNvSpPr txBox="1"/>
          <p:nvPr/>
        </p:nvSpPr>
        <p:spPr>
          <a:xfrm>
            <a:off x="9095656" y="91630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09663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Ympäristön ystävä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4AEA441-9E48-A938-F8AC-E34ECCAF0CC5}"/>
              </a:ext>
            </a:extLst>
          </p:cNvPr>
          <p:cNvSpPr txBox="1"/>
          <p:nvPr/>
        </p:nvSpPr>
        <p:spPr>
          <a:xfrm>
            <a:off x="1415480" y="1844824"/>
            <a:ext cx="957706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600" b="1" i="0" u="none" strike="noStrike" kern="1200" cap="none" spc="0" normalizeH="0" baseline="0" noProof="0">
                <a:ln>
                  <a:noFill/>
                </a:ln>
                <a:solidFill>
                  <a:srgbClr val="0966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HANKINNAT</a:t>
            </a:r>
            <a:r>
              <a:rPr kumimoji="0" lang="fi-FI" sz="4800" b="1" i="0" u="none" strike="noStrike" kern="1200" cap="none" spc="0" normalizeH="0" baseline="0" noProof="0">
                <a:ln>
                  <a:noFill/>
                </a:ln>
                <a:solidFill>
                  <a:srgbClr val="0966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4000" b="1" i="0" u="none" strike="noStrike" kern="1200" cap="none" spc="0" normalizeH="0" baseline="0" noProof="0">
              <a:ln>
                <a:noFill/>
              </a:ln>
              <a:solidFill>
                <a:srgbClr val="09663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5400" b="0" i="0" u="none" strike="noStrike" kern="1200" cap="none" spc="0" normalizeH="0" baseline="0" noProof="0">
                <a:ln>
                  <a:noFill/>
                </a:ln>
                <a:solidFill>
                  <a:srgbClr val="0966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Pyritään käyttämään ensisijaisesti paikkakuntalaisia yrityksiä</a:t>
            </a:r>
          </a:p>
        </p:txBody>
      </p:sp>
    </p:spTree>
    <p:extLst>
      <p:ext uri="{BB962C8B-B14F-4D97-AF65-F5344CB8AC3E}">
        <p14:creationId xmlns:p14="http://schemas.microsoft.com/office/powerpoint/2010/main" val="29762335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clipart-kuva&#10;&#10;Kuvaus luotu automaattisesti">
            <a:extLst>
              <a:ext uri="{FF2B5EF4-FFF2-40B4-BE49-F238E27FC236}">
                <a16:creationId xmlns:a16="http://schemas.microsoft.com/office/drawing/2014/main" id="{84065176-1968-43E8-A754-9240189B49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0" y="227584"/>
            <a:ext cx="1684110" cy="992468"/>
          </a:xfrm>
          <a:prstGeom prst="rect">
            <a:avLst/>
          </a:prstGeom>
        </p:spPr>
      </p:pic>
      <p:cxnSp>
        <p:nvCxnSpPr>
          <p:cNvPr id="103" name="Suora yhdysviiva 102">
            <a:extLst>
              <a:ext uri="{FF2B5EF4-FFF2-40B4-BE49-F238E27FC236}">
                <a16:creationId xmlns:a16="http://schemas.microsoft.com/office/drawing/2014/main" id="{23F4E604-8077-44D8-9E23-DF607A95B0B0}"/>
              </a:ext>
            </a:extLst>
          </p:cNvPr>
          <p:cNvCxnSpPr>
            <a:cxnSpLocks/>
          </p:cNvCxnSpPr>
          <p:nvPr/>
        </p:nvCxnSpPr>
        <p:spPr>
          <a:xfrm>
            <a:off x="623392" y="1316414"/>
            <a:ext cx="11161240" cy="0"/>
          </a:xfrm>
          <a:prstGeom prst="line">
            <a:avLst/>
          </a:prstGeom>
          <a:ln w="38100">
            <a:solidFill>
              <a:srgbClr val="096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kstiruutu 103">
            <a:extLst>
              <a:ext uri="{FF2B5EF4-FFF2-40B4-BE49-F238E27FC236}">
                <a16:creationId xmlns:a16="http://schemas.microsoft.com/office/drawing/2014/main" id="{EEC80DBB-A32A-4FFD-A701-C2B6FD0447C9}"/>
              </a:ext>
            </a:extLst>
          </p:cNvPr>
          <p:cNvSpPr txBox="1"/>
          <p:nvPr/>
        </p:nvSpPr>
        <p:spPr>
          <a:xfrm>
            <a:off x="9095656" y="91630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09663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Ympäristön ystävä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A4AEA441-9E48-A938-F8AC-E34ECCAF0CC5}"/>
              </a:ext>
            </a:extLst>
          </p:cNvPr>
          <p:cNvSpPr txBox="1"/>
          <p:nvPr/>
        </p:nvSpPr>
        <p:spPr>
          <a:xfrm>
            <a:off x="1415480" y="1620162"/>
            <a:ext cx="9577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600" b="1" i="0" u="none" strike="noStrike" kern="1200" cap="none" spc="0" normalizeH="0" baseline="0" noProof="0">
                <a:ln>
                  <a:noFill/>
                </a:ln>
                <a:solidFill>
                  <a:srgbClr val="0966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Investoinnit 2026</a:t>
            </a:r>
            <a:r>
              <a:rPr kumimoji="0" lang="fi-FI" sz="4800" b="1" i="0" u="none" strike="noStrike" kern="1200" cap="none" spc="0" normalizeH="0" baseline="0" noProof="0">
                <a:ln>
                  <a:noFill/>
                </a:ln>
                <a:solidFill>
                  <a:srgbClr val="0966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B0ACE22-C6F8-1AAC-8CF6-B377BD3B138D}"/>
              </a:ext>
            </a:extLst>
          </p:cNvPr>
          <p:cNvSpPr txBox="1"/>
          <p:nvPr/>
        </p:nvSpPr>
        <p:spPr>
          <a:xfrm>
            <a:off x="7392144" y="3346958"/>
            <a:ext cx="48965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>
                <a:ln>
                  <a:noFill/>
                </a:ln>
                <a:solidFill>
                  <a:srgbClr val="0966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Paikallisesti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200" b="0" i="0" u="none" strike="noStrike" kern="1200" cap="none" spc="0" normalizeH="0" baseline="0" noProof="0">
                <a:ln>
                  <a:noFill/>
                </a:ln>
                <a:solidFill>
                  <a:srgbClr val="0966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Metallityöt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200" b="0" i="0" u="none" strike="noStrike" kern="1200" cap="none" spc="0" normalizeH="0" baseline="0" noProof="0">
                <a:ln>
                  <a:noFill/>
                </a:ln>
                <a:solidFill>
                  <a:srgbClr val="0966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Rakennustyöt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200" b="0" i="0" u="none" strike="noStrike" kern="1200" cap="none" spc="0" normalizeH="0" baseline="0" noProof="0">
                <a:ln>
                  <a:noFill/>
                </a:ln>
                <a:solidFill>
                  <a:srgbClr val="0966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Maalaustyöt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200" b="0" i="0" u="none" strike="noStrike" kern="1200" cap="none" spc="0" normalizeH="0" baseline="0" noProof="0">
                <a:ln>
                  <a:noFill/>
                </a:ln>
                <a:solidFill>
                  <a:srgbClr val="0966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Sähkötyöt</a:t>
            </a: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F3DDB232-688D-2034-923A-D8C53FBFA5D3}"/>
              </a:ext>
            </a:extLst>
          </p:cNvPr>
          <p:cNvSpPr txBox="1"/>
          <p:nvPr/>
        </p:nvSpPr>
        <p:spPr>
          <a:xfrm>
            <a:off x="1055440" y="2854516"/>
            <a:ext cx="55446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1" i="0" u="none" strike="noStrike" kern="1200" cap="none" spc="0" normalizeH="0" baseline="0" noProof="0">
                <a:ln>
                  <a:noFill/>
                </a:ln>
                <a:solidFill>
                  <a:srgbClr val="0966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Yhteensä noin 1-1,4M€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200" b="0" i="0" u="none" strike="noStrike" kern="1200" cap="none" spc="0" normalizeH="0" baseline="0" noProof="0">
                <a:ln>
                  <a:noFill/>
                </a:ln>
                <a:solidFill>
                  <a:srgbClr val="0966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Sähkökattilat, datakeskus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200" b="0" i="0" u="none" strike="noStrike" kern="1200" cap="none" spc="0" normalizeH="0" baseline="0" noProof="0">
                <a:ln>
                  <a:noFill/>
                </a:ln>
                <a:solidFill>
                  <a:srgbClr val="0966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Automaatio, energiamittarit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200" b="0" i="0" u="none" strike="noStrike" kern="1200" cap="none" spc="0" normalizeH="0" baseline="0" noProof="0">
                <a:ln>
                  <a:noFill/>
                </a:ln>
                <a:solidFill>
                  <a:srgbClr val="0966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Polttoainevastaanottojen huoltotyöt</a:t>
            </a: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200" b="0" i="0" u="none" strike="noStrike" kern="1200" cap="none" spc="0" normalizeH="0" baseline="0" noProof="0">
                <a:ln>
                  <a:noFill/>
                </a:ln>
                <a:solidFill>
                  <a:srgbClr val="0966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Rakennustyöt, kunnossapito</a:t>
            </a:r>
          </a:p>
        </p:txBody>
      </p:sp>
    </p:spTree>
    <p:extLst>
      <p:ext uri="{BB962C8B-B14F-4D97-AF65-F5344CB8AC3E}">
        <p14:creationId xmlns:p14="http://schemas.microsoft.com/office/powerpoint/2010/main" val="21602133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7A3921-FDD2-3130-AFE8-22A859B5A2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clipart-kuva&#10;&#10;Kuvaus luotu automaattisesti">
            <a:extLst>
              <a:ext uri="{FF2B5EF4-FFF2-40B4-BE49-F238E27FC236}">
                <a16:creationId xmlns:a16="http://schemas.microsoft.com/office/drawing/2014/main" id="{9D976CF8-BE48-1CC3-3130-EEBF8E4908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0" y="227584"/>
            <a:ext cx="1684110" cy="992468"/>
          </a:xfrm>
          <a:prstGeom prst="rect">
            <a:avLst/>
          </a:prstGeom>
        </p:spPr>
      </p:pic>
      <p:cxnSp>
        <p:nvCxnSpPr>
          <p:cNvPr id="103" name="Suora yhdysviiva 102">
            <a:extLst>
              <a:ext uri="{FF2B5EF4-FFF2-40B4-BE49-F238E27FC236}">
                <a16:creationId xmlns:a16="http://schemas.microsoft.com/office/drawing/2014/main" id="{0108548B-2B75-DC78-34A5-C45EFD5BBE9F}"/>
              </a:ext>
            </a:extLst>
          </p:cNvPr>
          <p:cNvCxnSpPr>
            <a:cxnSpLocks/>
          </p:cNvCxnSpPr>
          <p:nvPr/>
        </p:nvCxnSpPr>
        <p:spPr>
          <a:xfrm>
            <a:off x="623392" y="1316414"/>
            <a:ext cx="11161240" cy="0"/>
          </a:xfrm>
          <a:prstGeom prst="line">
            <a:avLst/>
          </a:prstGeom>
          <a:ln w="38100">
            <a:solidFill>
              <a:srgbClr val="096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kstiruutu 103">
            <a:extLst>
              <a:ext uri="{FF2B5EF4-FFF2-40B4-BE49-F238E27FC236}">
                <a16:creationId xmlns:a16="http://schemas.microsoft.com/office/drawing/2014/main" id="{5B6C8610-B5DE-BEC2-67D9-430998776345}"/>
              </a:ext>
            </a:extLst>
          </p:cNvPr>
          <p:cNvSpPr txBox="1"/>
          <p:nvPr/>
        </p:nvSpPr>
        <p:spPr>
          <a:xfrm>
            <a:off x="9095656" y="91630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09663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Ympäristön ystävä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3491A383-5EEF-8A0F-0D60-46A841514D89}"/>
              </a:ext>
            </a:extLst>
          </p:cNvPr>
          <p:cNvSpPr txBox="1"/>
          <p:nvPr/>
        </p:nvSpPr>
        <p:spPr>
          <a:xfrm>
            <a:off x="1415480" y="1620162"/>
            <a:ext cx="9577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600" b="1" i="0" u="none" strike="noStrike" kern="1200" cap="none" spc="0" normalizeH="0" baseline="0" noProof="0">
                <a:ln>
                  <a:noFill/>
                </a:ln>
                <a:solidFill>
                  <a:srgbClr val="0966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Investoinnit 2026</a:t>
            </a:r>
            <a:r>
              <a:rPr kumimoji="0" lang="fi-FI" sz="4800" b="1" i="0" u="none" strike="noStrike" kern="1200" cap="none" spc="0" normalizeH="0" baseline="0" noProof="0">
                <a:ln>
                  <a:noFill/>
                </a:ln>
                <a:solidFill>
                  <a:srgbClr val="0966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4155664E-4DC1-C99C-BF9B-0B5C6EA902E4}"/>
              </a:ext>
            </a:extLst>
          </p:cNvPr>
          <p:cNvSpPr txBox="1"/>
          <p:nvPr/>
        </p:nvSpPr>
        <p:spPr>
          <a:xfrm>
            <a:off x="1487488" y="2648263"/>
            <a:ext cx="1044116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>
                <a:ln>
                  <a:noFill/>
                </a:ln>
                <a:solidFill>
                  <a:srgbClr val="0966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Paikallisesti tarjottavat työ: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200" b="0" i="0" u="none" strike="noStrike" kern="1200" cap="none" spc="0" normalizeH="0" baseline="0" noProof="0">
              <a:ln>
                <a:noFill/>
              </a:ln>
              <a:solidFill>
                <a:srgbClr val="09663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200" b="1" i="0" u="none" strike="noStrike" kern="1200" cap="none" spc="0" normalizeH="0" baseline="0" noProof="0">
                <a:ln>
                  <a:noFill/>
                </a:ln>
                <a:solidFill>
                  <a:srgbClr val="0966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Myllykylän vastaanoton pohjan korjaus</a:t>
            </a:r>
          </a:p>
          <a:p>
            <a:pPr marL="1143000" marR="0" lvl="1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i-FI" sz="2400" b="0" i="0" u="none" strike="noStrike" kern="1200" cap="none" spc="0" normalizeH="0" baseline="0" noProof="0">
                <a:ln>
                  <a:noFill/>
                </a:ln>
                <a:solidFill>
                  <a:srgbClr val="0966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Vastaanoton pohjalohkojen pinnoitus RST-levyillä.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2400" b="0" i="0" u="none" strike="noStrike" kern="1200" cap="none" spc="0" normalizeH="0" baseline="0" noProof="0">
              <a:ln>
                <a:noFill/>
              </a:ln>
              <a:solidFill>
                <a:srgbClr val="09663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200" b="1" i="0" u="none" strike="noStrike" kern="1200" cap="none" spc="0" normalizeH="0" baseline="0" noProof="0">
                <a:ln>
                  <a:noFill/>
                </a:ln>
                <a:solidFill>
                  <a:srgbClr val="0966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Rakennusten kunnossapito ja maalausta</a:t>
            </a:r>
          </a:p>
          <a:p>
            <a:pPr marL="1143000" marR="0" lvl="1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i-FI" sz="2400" b="0" i="0" u="none" strike="noStrike" kern="1200" cap="none" spc="0" normalizeH="0" baseline="0" noProof="0">
                <a:ln>
                  <a:noFill/>
                </a:ln>
                <a:solidFill>
                  <a:srgbClr val="0966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Linjakadulla olevien rakennusten huoltomaalausta. Myllykylässä olevan lämpökeskuksen huoltomaalausta. K1 piipun maalaus Linjakadulla ja Aleksis kiven Lämpökeskuksen piipun maalaus.</a:t>
            </a:r>
          </a:p>
        </p:txBody>
      </p:sp>
    </p:spTree>
    <p:extLst>
      <p:ext uri="{BB962C8B-B14F-4D97-AF65-F5344CB8AC3E}">
        <p14:creationId xmlns:p14="http://schemas.microsoft.com/office/powerpoint/2010/main" val="1246394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282AE-C582-C589-92AC-BC5CC50B8D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 descr="Kuva, joka sisältää kohteen clipart-kuva&#10;&#10;Kuvaus luotu automaattisesti">
            <a:extLst>
              <a:ext uri="{FF2B5EF4-FFF2-40B4-BE49-F238E27FC236}">
                <a16:creationId xmlns:a16="http://schemas.microsoft.com/office/drawing/2014/main" id="{7B96C6C8-5FC6-B6AB-90BD-17DA5B5F10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50" y="227584"/>
            <a:ext cx="1684110" cy="992468"/>
          </a:xfrm>
          <a:prstGeom prst="rect">
            <a:avLst/>
          </a:prstGeom>
        </p:spPr>
      </p:pic>
      <p:cxnSp>
        <p:nvCxnSpPr>
          <p:cNvPr id="103" name="Suora yhdysviiva 102">
            <a:extLst>
              <a:ext uri="{FF2B5EF4-FFF2-40B4-BE49-F238E27FC236}">
                <a16:creationId xmlns:a16="http://schemas.microsoft.com/office/drawing/2014/main" id="{43F8F74F-1778-1D56-8DE2-98C0FFDA01F1}"/>
              </a:ext>
            </a:extLst>
          </p:cNvPr>
          <p:cNvCxnSpPr>
            <a:cxnSpLocks/>
          </p:cNvCxnSpPr>
          <p:nvPr/>
        </p:nvCxnSpPr>
        <p:spPr>
          <a:xfrm>
            <a:off x="623392" y="1316414"/>
            <a:ext cx="11161240" cy="0"/>
          </a:xfrm>
          <a:prstGeom prst="line">
            <a:avLst/>
          </a:prstGeom>
          <a:ln w="38100">
            <a:solidFill>
              <a:srgbClr val="09663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kstiruutu 103">
            <a:extLst>
              <a:ext uri="{FF2B5EF4-FFF2-40B4-BE49-F238E27FC236}">
                <a16:creationId xmlns:a16="http://schemas.microsoft.com/office/drawing/2014/main" id="{6625EECD-FCD2-75C5-619E-5684F97407C9}"/>
              </a:ext>
            </a:extLst>
          </p:cNvPr>
          <p:cNvSpPr txBox="1"/>
          <p:nvPr/>
        </p:nvSpPr>
        <p:spPr>
          <a:xfrm>
            <a:off x="9095656" y="916304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09663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Ympäristön ystävä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7021D346-F29E-548C-012E-DE477174F2F6}"/>
              </a:ext>
            </a:extLst>
          </p:cNvPr>
          <p:cNvSpPr txBox="1"/>
          <p:nvPr/>
        </p:nvSpPr>
        <p:spPr>
          <a:xfrm>
            <a:off x="1415480" y="1620162"/>
            <a:ext cx="95770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6600" b="1" i="0" u="none" strike="noStrike" kern="1200" cap="none" spc="0" normalizeH="0" baseline="0" noProof="0">
                <a:ln>
                  <a:noFill/>
                </a:ln>
                <a:solidFill>
                  <a:srgbClr val="0966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Investoinnit 2026</a:t>
            </a:r>
            <a:r>
              <a:rPr kumimoji="0" lang="fi-FI" sz="4800" b="1" i="0" u="none" strike="noStrike" kern="1200" cap="none" spc="0" normalizeH="0" baseline="0" noProof="0">
                <a:ln>
                  <a:noFill/>
                </a:ln>
                <a:solidFill>
                  <a:srgbClr val="0966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1BF046C3-2D1C-22BC-3F7C-682C5566A559}"/>
              </a:ext>
            </a:extLst>
          </p:cNvPr>
          <p:cNvSpPr txBox="1"/>
          <p:nvPr/>
        </p:nvSpPr>
        <p:spPr>
          <a:xfrm>
            <a:off x="1487488" y="2648263"/>
            <a:ext cx="104411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200" b="0" i="0" u="none" strike="noStrike" kern="1200" cap="none" spc="0" normalizeH="0" baseline="0" noProof="0">
                <a:ln>
                  <a:noFill/>
                </a:ln>
                <a:solidFill>
                  <a:srgbClr val="0966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Paikallisesti tarjottavat työ: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3200" b="0" i="0" u="none" strike="noStrike" kern="1200" cap="none" spc="0" normalizeH="0" baseline="0" noProof="0">
              <a:ln>
                <a:noFill/>
              </a:ln>
              <a:solidFill>
                <a:srgbClr val="09663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685800" marR="0" lvl="0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i-FI" sz="3200" b="1" i="0" u="none" strike="noStrike" kern="1200" cap="none" spc="0" normalizeH="0" baseline="0" noProof="0">
                <a:ln>
                  <a:noFill/>
                </a:ln>
                <a:solidFill>
                  <a:srgbClr val="0966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Uuden valvomon rakentaminen</a:t>
            </a:r>
          </a:p>
          <a:p>
            <a:pPr marL="1143000" marR="0" lvl="1" indent="-6858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i-FI" sz="2400" b="0" i="0" u="none" strike="noStrike" kern="1200" cap="none" spc="0" normalizeH="0" baseline="0" noProof="0">
                <a:ln>
                  <a:noFill/>
                </a:ln>
                <a:solidFill>
                  <a:srgbClr val="096637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Uusi valvomo rakennetaan Linjakadun toimipisteeseen olemassa olevien tilojen pohjalta. Tarve on rakennustöille uuden valvomon rakentamiseksi. </a:t>
            </a:r>
          </a:p>
        </p:txBody>
      </p:sp>
    </p:spTree>
    <p:extLst>
      <p:ext uri="{BB962C8B-B14F-4D97-AF65-F5344CB8AC3E}">
        <p14:creationId xmlns:p14="http://schemas.microsoft.com/office/powerpoint/2010/main" val="1971981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Kuva 2" descr="Kuva, joka sisältää kohteen teksti, vaate, Ihmisen kasvot, nainen&#10;&#10;Tekoälyllä luotu sisältö voi olla virheellistä.">
            <a:extLst>
              <a:ext uri="{FF2B5EF4-FFF2-40B4-BE49-F238E27FC236}">
                <a16:creationId xmlns:a16="http://schemas.microsoft.com/office/drawing/2014/main" id="{375DA468-D9AD-9AC1-E2A4-50110A968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4" y="87086"/>
            <a:ext cx="6716486" cy="671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27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758A2A5-41B1-83F0-5009-C7510F0C53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0407" y="743447"/>
            <a:ext cx="3973385" cy="2969571"/>
          </a:xfrm>
          <a:noFill/>
        </p:spPr>
        <p:txBody>
          <a:bodyPr>
            <a:normAutofit fontScale="90000"/>
          </a:bodyPr>
          <a:lstStyle/>
          <a:p>
            <a:pPr algn="l"/>
            <a:r>
              <a:rPr lang="fi-FI" sz="3600"/>
              <a:t>Vastaa kyselyyn:</a:t>
            </a:r>
            <a:br>
              <a:rPr lang="fi-FI" sz="3600"/>
            </a:br>
            <a:r>
              <a:rPr lang="fi-FI" sz="5200"/>
              <a:t> </a:t>
            </a:r>
            <a:br>
              <a:rPr lang="fi-FI" sz="5200"/>
            </a:br>
            <a:r>
              <a:rPr lang="fi-FI" sz="2800">
                <a:hlinkClick r:id="rId2"/>
              </a:rPr>
              <a:t>Taloustutkimus Oy</a:t>
            </a:r>
            <a:br>
              <a:rPr lang="fi-FI" sz="2800"/>
            </a:br>
            <a:br>
              <a:rPr lang="fi-FI" sz="2800"/>
            </a:br>
            <a:r>
              <a:rPr lang="fi-FI" sz="2800"/>
              <a:t>yrittäjat.fi/ajankohtaista/tutkimukset/kuntabarometri-2026/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AD69C5D-9F8A-55BD-82FA-9E760BB439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0408" y="4629234"/>
            <a:ext cx="3973386" cy="1485319"/>
          </a:xfrm>
          <a:noFill/>
        </p:spPr>
        <p:txBody>
          <a:bodyPr>
            <a:normAutofit/>
          </a:bodyPr>
          <a:lstStyle/>
          <a:p>
            <a:pPr algn="l"/>
            <a:endParaRPr lang="fi-FI"/>
          </a:p>
        </p:txBody>
      </p:sp>
      <p:pic>
        <p:nvPicPr>
          <p:cNvPr id="5" name="Kuva 4" descr="Kuva, joka sisältää kohteen teksti, kuvakaappaus, pelastaja, kypärä&#10;&#10;Tekoälyllä luotu sisältö voi olla virheellistä.">
            <a:extLst>
              <a:ext uri="{FF2B5EF4-FFF2-40B4-BE49-F238E27FC236}">
                <a16:creationId xmlns:a16="http://schemas.microsoft.com/office/drawing/2014/main" id="{27F6F44C-F8AF-CE86-B470-9CAF2F07F9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9" r="-1" b="-1"/>
          <a:stretch>
            <a:fillRect/>
          </a:stretch>
        </p:blipFill>
        <p:spPr>
          <a:xfrm>
            <a:off x="20" y="10"/>
            <a:ext cx="699288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40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F6DF2F-E30F-144E-A849-B926B0624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Hankinnat jakaantuvat taloudellisen arvon mukaan kolmeen eri ryhmään</a:t>
            </a:r>
            <a:endParaRPr lang="en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5B5FBA-7DFA-6747-A622-E0212D937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223" y="1416206"/>
            <a:ext cx="10515600" cy="4824958"/>
          </a:xfrm>
        </p:spPr>
        <p:txBody>
          <a:bodyPr vert="horz" lIns="72000" tIns="36000" rIns="72000" bIns="36000" rtlCol="0" anchor="t">
            <a:noAutofit/>
          </a:bodyPr>
          <a:lstStyle/>
          <a:p>
            <a:pPr marL="1427480" indent="0">
              <a:lnSpc>
                <a:spcPts val="1400"/>
              </a:lnSpc>
              <a:spcAft>
                <a:spcPts val="600"/>
              </a:spcAft>
              <a:buNone/>
              <a:tabLst>
                <a:tab pos="828040" algn="l"/>
                <a:tab pos="1656080" algn="l"/>
              </a:tabLst>
            </a:pPr>
            <a:endParaRPr lang="fi-FI" sz="2000">
              <a:latin typeface="Calibri"/>
              <a:ea typeface="Calibri" panose="020F0502020204030204" pitchFamily="34" charset="0"/>
              <a:cs typeface="Calibri"/>
            </a:endParaRPr>
          </a:p>
          <a:p>
            <a:pPr marL="1427480" indent="0">
              <a:lnSpc>
                <a:spcPts val="1400"/>
              </a:lnSpc>
              <a:spcAft>
                <a:spcPts val="600"/>
              </a:spcAft>
              <a:buNone/>
              <a:tabLst>
                <a:tab pos="828040" algn="l"/>
                <a:tab pos="1656080" algn="l"/>
              </a:tabLst>
            </a:pPr>
            <a:r>
              <a:rPr lang="fi-FI" sz="2000">
                <a:effectLst/>
                <a:latin typeface="Calibri"/>
                <a:ea typeface="Calibri" panose="020F0502020204030204" pitchFamily="34" charset="0"/>
                <a:cs typeface="Calibri"/>
              </a:rPr>
              <a:t>1) hankintalaissa tarkoitettujen kansallisen kynnysarvon alittaviin pienhankintoihin,</a:t>
            </a:r>
            <a:endParaRPr lang="fi-FI"/>
          </a:p>
          <a:p>
            <a:pPr marL="1427480" indent="0">
              <a:lnSpc>
                <a:spcPts val="1400"/>
              </a:lnSpc>
              <a:spcAft>
                <a:spcPts val="600"/>
              </a:spcAft>
              <a:buNone/>
              <a:tabLst>
                <a:tab pos="828040" algn="l"/>
                <a:tab pos="1656080" algn="l"/>
              </a:tabLst>
            </a:pP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kansallisen kynnysarvon ylittäviin</a:t>
            </a:r>
          </a:p>
          <a:p>
            <a:pPr marL="1427480" indent="0">
              <a:lnSpc>
                <a:spcPts val="1400"/>
              </a:lnSpc>
              <a:spcAft>
                <a:spcPts val="600"/>
              </a:spcAft>
              <a:buNone/>
              <a:tabLst>
                <a:tab pos="828040" algn="l"/>
                <a:tab pos="1656080" algn="l"/>
              </a:tabLst>
            </a:pP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EU-kynnysarvon ylittäviin hankintoihin. </a:t>
            </a:r>
          </a:p>
          <a:p>
            <a:pPr marL="1427480" indent="0">
              <a:lnSpc>
                <a:spcPts val="1400"/>
              </a:lnSpc>
              <a:spcAft>
                <a:spcPts val="600"/>
              </a:spcAft>
              <a:buNone/>
              <a:tabLst>
                <a:tab pos="828040" algn="l"/>
                <a:tab pos="1656080" algn="l"/>
              </a:tabLst>
            </a:pPr>
            <a:endParaRPr lang="fi-FI" sz="20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427480" indent="0">
              <a:lnSpc>
                <a:spcPts val="1400"/>
              </a:lnSpc>
              <a:spcAft>
                <a:spcPts val="600"/>
              </a:spcAft>
              <a:buNone/>
              <a:tabLst>
                <a:tab pos="828040" algn="l"/>
                <a:tab pos="1656080" algn="l"/>
              </a:tabLst>
            </a:pP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Ryhmät määräytyvät seuraavien kynnysarvojen mukaan 1.1.2024 alkaen.</a:t>
            </a:r>
          </a:p>
          <a:p>
            <a:pPr marL="1427480" indent="0">
              <a:lnSpc>
                <a:spcPts val="1400"/>
              </a:lnSpc>
              <a:spcAft>
                <a:spcPts val="600"/>
              </a:spcAft>
              <a:buNone/>
              <a:tabLst>
                <a:tab pos="828040" algn="l"/>
                <a:tab pos="1656080" algn="l"/>
              </a:tabLst>
            </a:pPr>
            <a:endParaRPr lang="fi-FI" sz="2000" b="1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427480" indent="0">
              <a:lnSpc>
                <a:spcPts val="1400"/>
              </a:lnSpc>
              <a:spcAft>
                <a:spcPts val="600"/>
              </a:spcAft>
              <a:buNone/>
              <a:tabLst>
                <a:tab pos="828040" algn="l"/>
                <a:tab pos="1656080" algn="l"/>
              </a:tabLst>
            </a:pPr>
            <a:r>
              <a:rPr lang="fi-FI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Kansalliset kynnysarvot </a:t>
            </a:r>
            <a:endParaRPr lang="fi-FI" sz="20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656080">
              <a:lnSpc>
                <a:spcPts val="1400"/>
              </a:lnSpc>
              <a:spcAft>
                <a:spcPts val="600"/>
              </a:spcAft>
              <a:tabLst>
                <a:tab pos="828040" algn="l"/>
                <a:tab pos="1656080" algn="l"/>
              </a:tabLst>
            </a:pP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Tavara- ja palveluhankinnat 		60.000 euroa </a:t>
            </a:r>
          </a:p>
          <a:p>
            <a:pPr marL="1656080">
              <a:lnSpc>
                <a:spcPts val="1400"/>
              </a:lnSpc>
              <a:spcAft>
                <a:spcPts val="600"/>
              </a:spcAft>
              <a:tabLst>
                <a:tab pos="828040" algn="l"/>
                <a:tab pos="1656080" algn="l"/>
              </a:tabLst>
            </a:pP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Rakennusurakat 			150.000 euroa </a:t>
            </a:r>
          </a:p>
          <a:p>
            <a:pPr marL="1656080">
              <a:lnSpc>
                <a:spcPts val="1400"/>
              </a:lnSpc>
              <a:spcAft>
                <a:spcPts val="600"/>
              </a:spcAft>
              <a:tabLst>
                <a:tab pos="828040" algn="l"/>
                <a:tab pos="1656080" algn="l"/>
              </a:tabLst>
            </a:pP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Muut erityiset palvelut 		300.000 euroa</a:t>
            </a:r>
          </a:p>
          <a:p>
            <a:pPr marL="1427480" indent="0">
              <a:lnSpc>
                <a:spcPts val="1400"/>
              </a:lnSpc>
              <a:spcAft>
                <a:spcPts val="600"/>
              </a:spcAft>
              <a:buNone/>
              <a:tabLst>
                <a:tab pos="828040" algn="l"/>
                <a:tab pos="1656080" algn="l"/>
              </a:tabLst>
            </a:pPr>
            <a:endParaRPr lang="fi-FI" sz="20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427480" indent="0">
              <a:lnSpc>
                <a:spcPts val="1400"/>
              </a:lnSpc>
              <a:spcAft>
                <a:spcPts val="600"/>
              </a:spcAft>
              <a:buNone/>
              <a:tabLst>
                <a:tab pos="828040" algn="l"/>
                <a:tab pos="1656080" algn="l"/>
              </a:tabLst>
            </a:pPr>
            <a:r>
              <a:rPr lang="fi-FI" sz="20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Julkiset kynnysarvojen ylittävät hankinnat ainakin löytyvät HILMA-järjestelmästä.</a:t>
            </a:r>
          </a:p>
          <a:p>
            <a:pPr marL="0" indent="0">
              <a:buNone/>
            </a:pP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1CF417-0D48-C845-9B2F-F28A2346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D34CB-626E-5844-93F7-0752D8A5321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13.2.2026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0AD05-0030-B74C-8B3A-D6AE680DB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3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5B5FBA-7DFA-6747-A622-E0212D937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427480" indent="0">
              <a:lnSpc>
                <a:spcPts val="1400"/>
              </a:lnSpc>
              <a:spcAft>
                <a:spcPts val="600"/>
              </a:spcAft>
              <a:buNone/>
              <a:tabLst>
                <a:tab pos="828040" algn="l"/>
                <a:tab pos="1656080" algn="l"/>
              </a:tabLst>
            </a:pPr>
            <a:endParaRPr lang="fi-FI" sz="18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427480" indent="0">
              <a:lnSpc>
                <a:spcPts val="1400"/>
              </a:lnSpc>
              <a:spcAft>
                <a:spcPts val="600"/>
              </a:spcAft>
              <a:buNone/>
              <a:tabLst>
                <a:tab pos="828040" algn="l"/>
                <a:tab pos="1656080" algn="l"/>
              </a:tabLst>
            </a:pPr>
            <a:endParaRPr lang="fi-FI" sz="18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1CF417-0D48-C845-9B2F-F28A2346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D34CB-626E-5844-93F7-0752D8A5321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13.2.2026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0AD05-0030-B74C-8B3A-D6AE680DB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0BA5BABA-73DA-7F5F-8166-AEF85121C131}"/>
              </a:ext>
            </a:extLst>
          </p:cNvPr>
          <p:cNvSpPr txBox="1"/>
          <p:nvPr/>
        </p:nvSpPr>
        <p:spPr>
          <a:xfrm>
            <a:off x="1014761" y="959005"/>
            <a:ext cx="9735015" cy="51610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65608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28040" algn="l"/>
                <a:tab pos="1656080" algn="l"/>
              </a:tabLst>
              <a:defRPr/>
            </a:pPr>
            <a:endParaRPr kumimoji="0" lang="fi-FI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Calibri"/>
            </a:endParaRPr>
          </a:p>
          <a:p>
            <a:pPr marL="165608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28040" algn="l"/>
                <a:tab pos="1656080" algn="l"/>
              </a:tabLst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Ryhmät määräytyvät seuraavien kynnysarvojen mukaan 1.1.2024 alkaen</a:t>
            </a:r>
          </a:p>
          <a:p>
            <a:pPr marL="165608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28040" algn="l"/>
                <a:tab pos="1656080" algn="l"/>
              </a:tabLst>
              <a:defRPr/>
            </a:pPr>
            <a:endParaRPr kumimoji="0" lang="fi-FI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Calibri"/>
            </a:endParaRPr>
          </a:p>
          <a:p>
            <a:pPr marL="165608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28040" algn="l"/>
                <a:tab pos="1656080" algn="l"/>
              </a:tabLst>
              <a:defRPr/>
            </a:pPr>
            <a:endParaRPr kumimoji="0" lang="fi-FI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Calibri"/>
            </a:endParaRPr>
          </a:p>
          <a:p>
            <a:pPr marL="165608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28040" algn="l"/>
                <a:tab pos="1656080" algn="l"/>
              </a:tabLst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EU-kynnysarvot</a:t>
            </a:r>
            <a:endParaRPr kumimoji="0" lang="fi-FI" sz="2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65608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28040" algn="l"/>
                <a:tab pos="1656080" algn="l"/>
              </a:tabLst>
              <a:defRPr/>
            </a:pPr>
            <a:endParaRPr kumimoji="0" lang="fi-FI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65608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28040" algn="l"/>
                <a:tab pos="1656080" algn="l"/>
              </a:tabLst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Tavara- ja palveluhankinnat 221.000 euroa </a:t>
            </a:r>
            <a:endParaRPr kumimoji="0" lang="fi-FI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65608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28040" algn="l"/>
                <a:tab pos="1656080" algn="l"/>
              </a:tabLst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Rakennus- ja käyttöoikeusurakat 5.538.000 euroa</a:t>
            </a:r>
          </a:p>
          <a:p>
            <a:pPr marL="165608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28040" algn="l"/>
                <a:tab pos="1656080" algn="l"/>
              </a:tabLst>
              <a:defRPr/>
            </a:pPr>
            <a:endParaRPr kumimoji="0" lang="fi-FI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65608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28040" algn="l"/>
                <a:tab pos="1656080" algn="l"/>
              </a:tabLst>
              <a:defRPr/>
            </a:pPr>
            <a:r>
              <a:rPr kumimoji="0" lang="fi-FI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Eritysalojen hankinnat (EU-kynnysarvo, ei erillisiä kansallisia kynnysarvoja) </a:t>
            </a:r>
            <a:endParaRPr kumimoji="0" lang="fi-FI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65608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28040" algn="l"/>
                <a:tab pos="1656080" algn="l"/>
              </a:tabLst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	</a:t>
            </a:r>
          </a:p>
          <a:p>
            <a:pPr marL="165608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28040" algn="l"/>
                <a:tab pos="1656080" algn="l"/>
              </a:tabLst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Tavara- ja palveluhankinnat 443.000 euroa </a:t>
            </a:r>
            <a:endParaRPr kumimoji="0" lang="fi-FI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65608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28040" algn="l"/>
                <a:tab pos="1656080" algn="l"/>
              </a:tabLst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Rakennusurakat 5.538.000 euroa</a:t>
            </a:r>
          </a:p>
          <a:p>
            <a:pPr marL="165608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28040" algn="l"/>
                <a:tab pos="1656080" algn="l"/>
              </a:tabLst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Suunnittelukilpailut 428.000 euroa</a:t>
            </a:r>
            <a:endParaRPr kumimoji="0" lang="fi-FI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65608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28040" algn="l"/>
                <a:tab pos="1656080" algn="l"/>
              </a:tabLst>
              <a:defRPr/>
            </a:pPr>
            <a:endParaRPr kumimoji="0" lang="fi-FI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65608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28040" algn="l"/>
                <a:tab pos="1656080" algn="l"/>
              </a:tabLst>
              <a:defRPr/>
            </a:pPr>
            <a:r>
              <a:rPr kumimoji="0" lang="fi-FI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Calibri"/>
              </a:rPr>
              <a:t>Hankinta-arvot ovat arvonlisäverottomia (alv 0 %).</a:t>
            </a:r>
            <a:endParaRPr kumimoji="0" lang="fi-FI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65608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28040" algn="l"/>
                <a:tab pos="1656080" algn="l"/>
              </a:tabLst>
              <a:defRPr/>
            </a:pPr>
            <a:endParaRPr kumimoji="0" lang="fi-FI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65608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28040" algn="l"/>
                <a:tab pos="1656080" algn="l"/>
              </a:tabLst>
              <a:defRPr/>
            </a:pPr>
            <a:endParaRPr kumimoji="0" lang="fi-FI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65608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28040" algn="l"/>
                <a:tab pos="1656080" algn="l"/>
              </a:tabLst>
              <a:defRPr/>
            </a:pPr>
            <a:endParaRPr kumimoji="0" lang="fi-FI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656080" marR="0" lvl="0" indent="0" algn="l" defTabSz="914400" rtl="0" eaLnBrk="1" fontAlgn="auto" latinLnBrk="0" hangingPunct="1">
              <a:lnSpc>
                <a:spcPts val="1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828040" algn="l"/>
                <a:tab pos="1656080" algn="l"/>
              </a:tabLst>
              <a:defRPr/>
            </a:pPr>
            <a:r>
              <a:rPr kumimoji="0" lang="fi-FI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27910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F6DF2F-E30F-144E-A849-B926B0624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Hankintatoimen pääperiaatteet</a:t>
            </a:r>
            <a:endParaRPr lang="en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5B5FBA-7DFA-6747-A622-E0212D937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/>
              <a:t>• Laki julkisista hankinnoista ja käyttöoikeussopimuksista (1397/2016) </a:t>
            </a:r>
          </a:p>
          <a:p>
            <a:pPr marL="0" indent="0">
              <a:buNone/>
            </a:pPr>
            <a:r>
              <a:rPr lang="fi-FI"/>
              <a:t>• Laki vesi- ja energiahuollon, liikenteen ja postipalvelujen alalla toimivien </a:t>
            </a:r>
          </a:p>
          <a:p>
            <a:pPr marL="0" indent="0">
              <a:buNone/>
            </a:pPr>
            <a:r>
              <a:rPr lang="fi-FI"/>
              <a:t>yksiköiden hankinnoista ja käyttöoikeussopimuksista (1398/2016) </a:t>
            </a:r>
          </a:p>
          <a:p>
            <a:pPr marL="0" indent="0">
              <a:buNone/>
            </a:pPr>
            <a:r>
              <a:rPr lang="fi-FI"/>
              <a:t>• Tilaajavastuulaki (1233/2006) </a:t>
            </a:r>
          </a:p>
          <a:p>
            <a:pPr marL="0" indent="0">
              <a:buNone/>
            </a:pPr>
            <a:r>
              <a:rPr lang="fi-FI"/>
              <a:t>• Kuntalaki (410/2015) </a:t>
            </a:r>
          </a:p>
          <a:p>
            <a:pPr marL="0" indent="0">
              <a:buNone/>
            </a:pPr>
            <a:r>
              <a:rPr lang="fi-FI"/>
              <a:t>• Laki viranomaisten toiminnan julkisuudesta (621/1999) </a:t>
            </a:r>
          </a:p>
          <a:p>
            <a:pPr marL="0" indent="0">
              <a:buNone/>
            </a:pPr>
            <a:r>
              <a:rPr lang="fi-FI"/>
              <a:t>• Laki sähköisestä asioinnista viranomaistoiminnassa (13/2003) 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1CF417-0D48-C845-9B2F-F28A2346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D34CB-626E-5844-93F7-0752D8A5321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13.2.2026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0AD05-0030-B74C-8B3A-D6AE680DB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537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F6DF2F-E30F-144E-A849-B926B0624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Hankintatoimen pääperiaatteet</a:t>
            </a:r>
            <a:endParaRPr lang="en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5B5FBA-7DFA-6747-A622-E0212D937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/>
              <a:t>Avoimuus</a:t>
            </a:r>
            <a:r>
              <a:rPr lang="fi-FI"/>
              <a:t> 		Hankintaprosessi on toteutettu annettujen ohjeiden </a:t>
            </a:r>
          </a:p>
          <a:p>
            <a:pPr marL="0" indent="0">
              <a:buNone/>
            </a:pPr>
            <a:r>
              <a:rPr lang="fi-FI"/>
              <a:t>			mukaisesti. Hankinnoista ilmoitetaan riittävän laajasti. </a:t>
            </a:r>
          </a:p>
          <a:p>
            <a:pPr marL="0" indent="0">
              <a:buNone/>
            </a:pPr>
            <a:endParaRPr lang="fi-FI" b="1"/>
          </a:p>
          <a:p>
            <a:pPr marL="0" indent="0">
              <a:buNone/>
            </a:pPr>
            <a:r>
              <a:rPr lang="fi-FI" b="1"/>
              <a:t>Tasapuolisuus ja syrjimättömyys </a:t>
            </a:r>
          </a:p>
          <a:p>
            <a:pPr marL="0" indent="0">
              <a:buNone/>
            </a:pPr>
            <a:r>
              <a:rPr lang="fi-FI"/>
              <a:t>			Jokaisessa hankinnan vaiheessa tulee kaikkia tarjoajia </a:t>
            </a:r>
          </a:p>
          <a:p>
            <a:pPr marL="0" indent="0">
              <a:buNone/>
            </a:pPr>
            <a:r>
              <a:rPr lang="fi-FI"/>
              <a:t>			kohdella tasapuolisesti ja syrjimättömästi. </a:t>
            </a:r>
          </a:p>
          <a:p>
            <a:pPr marL="0" indent="0">
              <a:buNone/>
            </a:pPr>
            <a:endParaRPr lang="fi-FI" b="1"/>
          </a:p>
          <a:p>
            <a:pPr marL="0" indent="0">
              <a:buNone/>
            </a:pPr>
            <a:r>
              <a:rPr lang="fi-FI" b="1"/>
              <a:t>Suhteellisuus</a:t>
            </a:r>
            <a:r>
              <a:rPr lang="fi-FI"/>
              <a:t> 		Tarjouspyynnössä esitetyt vaatimukset, ehdot ja </a:t>
            </a:r>
          </a:p>
          <a:p>
            <a:pPr marL="0" indent="0">
              <a:buNone/>
            </a:pPr>
            <a:r>
              <a:rPr lang="fi-FI"/>
              <a:t>			menettelytavat suhteutetaan hankinnan arvoon ja </a:t>
            </a:r>
          </a:p>
          <a:p>
            <a:pPr marL="0" indent="0">
              <a:buNone/>
            </a:pPr>
            <a:r>
              <a:rPr lang="fi-FI"/>
              <a:t>			luonteeseen. </a:t>
            </a:r>
            <a:endParaRPr lang="en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1CF417-0D48-C845-9B2F-F28A2346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D34CB-626E-5844-93F7-0752D8A5321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13.2.2026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0AD05-0030-B74C-8B3A-D6AE680DB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9337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F6DF2F-E30F-144E-A849-B926B0624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Loimaan kaupungin pienhankinnat</a:t>
            </a:r>
            <a:endParaRPr lang="en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5B5FBA-7DFA-6747-A622-E0212D937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Alle 9 000 € tavaran tai palvelun mikrohankinta voidaan pääsääntöisesti tehdä ilman varsinaista kilpailutusta esimerkiksi tarkistamalla hinta muutamalta (3) toimittajaehdokkaalta. 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Yli 9 000 mutta alle 60.000 € tavaran tai palvelun pienhankinta tulee kilpailuttaa siten, että hankinta voidaan dokumentoida.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Alle 60 000€ hankinnoissa suorahankinta on myös mahdollinen, jos sille on perustelut.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1CF417-0D48-C845-9B2F-F28A2346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D34CB-626E-5844-93F7-0752D8A5321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13.2.2026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0AD05-0030-B74C-8B3A-D6AE680DB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635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2F6DF2F-E30F-144E-A849-B926B0624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Loimaan kaupungin pienhankinnat</a:t>
            </a:r>
            <a:endParaRPr lang="en-FI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05B5FBA-7DFA-6747-A622-E0212D937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9659"/>
            <a:ext cx="10515600" cy="5140711"/>
          </a:xfrm>
        </p:spPr>
        <p:txBody>
          <a:bodyPr>
            <a:normAutofit/>
          </a:bodyPr>
          <a:lstStyle/>
          <a:p>
            <a:r>
              <a:rPr lang="fi-FI"/>
              <a:t>Alle 9.000 euron tavara- ja palveluhankinnoissa ei tarvitse tehdä kirjallista hankintapäätöstä. Päätöksen hankinnasta tekee toimivaltuudet omaava viranhaltija tai työntekijä. Kirjallisen hankintasopimuksen laatimista suositellaan silloin, kun se on hankinnan kohteeseen ja arvoon nähden tarkoituksenmukaista.</a:t>
            </a:r>
          </a:p>
          <a:p>
            <a:endParaRPr lang="fi-FI"/>
          </a:p>
          <a:p>
            <a:r>
              <a:rPr lang="fi-FI"/>
              <a:t>Hankintamenettelyn valinta on kilpailuttajan harkinnassa. Useimmiten pienhankinnat tehdään avoimella tai rajoitetulla menettelyllä. </a:t>
            </a:r>
          </a:p>
          <a:p>
            <a:pPr marL="0" indent="0">
              <a:buNone/>
            </a:pPr>
            <a:endParaRPr lang="en-FI" sz="60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1CF417-0D48-C845-9B2F-F28A2346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8D34CB-626E-5844-93F7-0752D8A5321F}" type="datetime1">
              <a:rPr kumimoji="0" lang="fi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Poppins" pitchFamily="2" charset="77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13.2.2026</a:t>
            </a:fld>
            <a:endParaRPr kumimoji="0" lang="fi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Poppins" pitchFamily="2" charset="77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0AD05-0030-B74C-8B3A-D6AE680DB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510FE8-D753-C647-A925-D4EB5DB9B7DB}" type="slidenum">
              <a:rPr kumimoji="0" lang="en-FI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FI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532956"/>
      </p:ext>
    </p:extLst>
  </p:cSld>
  <p:clrMapOvr>
    <a:masterClrMapping/>
  </p:clrMapOvr>
</p:sld>
</file>

<file path=ppt/theme/theme1.xml><?xml version="1.0" encoding="utf-8"?>
<a:theme xmlns:a="http://schemas.openxmlformats.org/drawingml/2006/main" name="Loimaa Metsä">
  <a:themeElements>
    <a:clrScheme name="Loimaa">
      <a:dk1>
        <a:srgbClr val="204025"/>
      </a:dk1>
      <a:lt1>
        <a:srgbClr val="FFFFFF"/>
      </a:lt1>
      <a:dk2>
        <a:srgbClr val="204025"/>
      </a:dk2>
      <a:lt2>
        <a:srgbClr val="F4F3EF"/>
      </a:lt2>
      <a:accent1>
        <a:srgbClr val="FFBBAD"/>
      </a:accent1>
      <a:accent2>
        <a:srgbClr val="FFE8E3"/>
      </a:accent2>
      <a:accent3>
        <a:srgbClr val="EFFFDC"/>
      </a:accent3>
      <a:accent4>
        <a:srgbClr val="D9FFB2"/>
      </a:accent4>
      <a:accent5>
        <a:srgbClr val="EDE1CA"/>
      </a:accent5>
      <a:accent6>
        <a:srgbClr val="FFF5D9"/>
      </a:accent6>
      <a:hlink>
        <a:srgbClr val="204025"/>
      </a:hlink>
      <a:folHlink>
        <a:srgbClr val="20402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>
            <a:latin typeface="+mn-lt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30531-loimaa-arial" id="{21A6BCD4-E05A-5440-91CE-319B677971DD}" vid="{B1C6A0B6-4361-0647-87E7-23AB050BE949}"/>
    </a:ext>
  </a:extLst>
</a:theme>
</file>

<file path=ppt/theme/theme2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Loimaa Metsä">
  <a:themeElements>
    <a:clrScheme name="Loimaa">
      <a:dk1>
        <a:srgbClr val="204025"/>
      </a:dk1>
      <a:lt1>
        <a:srgbClr val="FFFFFF"/>
      </a:lt1>
      <a:dk2>
        <a:srgbClr val="204025"/>
      </a:dk2>
      <a:lt2>
        <a:srgbClr val="F4F3EF"/>
      </a:lt2>
      <a:accent1>
        <a:srgbClr val="FFBBAD"/>
      </a:accent1>
      <a:accent2>
        <a:srgbClr val="FFE8E3"/>
      </a:accent2>
      <a:accent3>
        <a:srgbClr val="EFFFDC"/>
      </a:accent3>
      <a:accent4>
        <a:srgbClr val="D9FFB2"/>
      </a:accent4>
      <a:accent5>
        <a:srgbClr val="EDE1CA"/>
      </a:accent5>
      <a:accent6>
        <a:srgbClr val="FFF5D9"/>
      </a:accent6>
      <a:hlink>
        <a:srgbClr val="204025"/>
      </a:hlink>
      <a:folHlink>
        <a:srgbClr val="20402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 dirty="0">
            <a:latin typeface="+mn-lt"/>
            <a:cs typeface="Poppins" pitchFamily="2" charset="7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+mn-lt"/>
            <a:cs typeface="Poppi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0230531-loimaa-arial" id="{21A6BCD4-E05A-5440-91CE-319B677971DD}" vid="{B1C6A0B6-4361-0647-87E7-23AB050BE949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D086150B708D4F8A534C05947A0E71" ma:contentTypeVersion="12" ma:contentTypeDescription="Create a new document." ma:contentTypeScope="" ma:versionID="29b7519d33d8963278d51181ae55bee1">
  <xsd:schema xmlns:xsd="http://www.w3.org/2001/XMLSchema" xmlns:xs="http://www.w3.org/2001/XMLSchema" xmlns:p="http://schemas.microsoft.com/office/2006/metadata/properties" xmlns:ns2="6b42bfda-5e9d-4f81-80ff-89dfd48f55f9" xmlns:ns3="a38d428f-0078-4260-b1f2-5ff4af71e307" targetNamespace="http://schemas.microsoft.com/office/2006/metadata/properties" ma:root="true" ma:fieldsID="e880d7e4afb5bbe0fa98889c37a32c25" ns2:_="" ns3:_="">
    <xsd:import namespace="6b42bfda-5e9d-4f81-80ff-89dfd48f55f9"/>
    <xsd:import namespace="a38d428f-0078-4260-b1f2-5ff4af71e3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42bfda-5e9d-4f81-80ff-89dfd48f55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8d428f-0078-4260-b1f2-5ff4af71e307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1CD4DA7-9E99-47CC-AEC5-9B468C0740C9}"/>
</file>

<file path=customXml/itemProps2.xml><?xml version="1.0" encoding="utf-8"?>
<ds:datastoreItem xmlns:ds="http://schemas.openxmlformats.org/officeDocument/2006/customXml" ds:itemID="{E6689E67-CC92-40FE-9068-06AA57A4C817}">
  <ds:schemaRefs>
    <ds:schemaRef ds:uri="6b42bfda-5e9d-4f81-80ff-89dfd48f55f9"/>
    <ds:schemaRef ds:uri="a38d428f-0078-4260-b1f2-5ff4af71e30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7B0A76A-1A9C-4CA1-BF87-643481021AB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20230531-loimaa-arial</Template>
  <TotalTime>4</TotalTime>
  <Words>1776</Words>
  <Application>Microsoft Office PowerPoint</Application>
  <PresentationFormat>Laajakuva</PresentationFormat>
  <Paragraphs>334</Paragraphs>
  <Slides>37</Slides>
  <Notes>13</Notes>
  <HiddenSlides>0</HiddenSlides>
  <MMClips>0</MMClips>
  <ScaleCrop>false</ScaleCrop>
  <HeadingPairs>
    <vt:vector size="6" baseType="variant">
      <vt:variant>
        <vt:lpstr>Käytetyt fontit</vt:lpstr>
      </vt:variant>
      <vt:variant>
        <vt:i4>10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37</vt:i4>
      </vt:variant>
    </vt:vector>
  </HeadingPairs>
  <TitlesOfParts>
    <vt:vector size="52" baseType="lpstr">
      <vt:lpstr>Aptos</vt:lpstr>
      <vt:lpstr>Aptos Display</vt:lpstr>
      <vt:lpstr>Arial</vt:lpstr>
      <vt:lpstr>Arial Black</vt:lpstr>
      <vt:lpstr>Calibri</vt:lpstr>
      <vt:lpstr>Calibri Light</vt:lpstr>
      <vt:lpstr>Courier New</vt:lpstr>
      <vt:lpstr>Poppins</vt:lpstr>
      <vt:lpstr>Times New Roman</vt:lpstr>
      <vt:lpstr>Wingdings</vt:lpstr>
      <vt:lpstr>Loimaa Metsä</vt:lpstr>
      <vt:lpstr>1_Office-teema</vt:lpstr>
      <vt:lpstr>1_Loimaa Metsä</vt:lpstr>
      <vt:lpstr>Office-teema</vt:lpstr>
      <vt:lpstr>2_Office-teema</vt:lpstr>
      <vt:lpstr>Loimaan kaupungin hankinnat</vt:lpstr>
      <vt:lpstr>Loimaan hankinta-aamukahvit: ohjelma</vt:lpstr>
      <vt:lpstr>Hankintatoimi – Loimaan kaupunki</vt:lpstr>
      <vt:lpstr>Hankinnat jakaantuvat taloudellisen arvon mukaan kolmeen eri ryhmään</vt:lpstr>
      <vt:lpstr>PowerPoint-esitys</vt:lpstr>
      <vt:lpstr>Hankintatoimen pääperiaatteet</vt:lpstr>
      <vt:lpstr>Hankintatoimen pääperiaatteet</vt:lpstr>
      <vt:lpstr>Loimaan kaupungin pienhankinnat</vt:lpstr>
      <vt:lpstr>Loimaan kaupungin pienhankinnat</vt:lpstr>
      <vt:lpstr>Hankintayhteistyö ja puitejärjestely</vt:lpstr>
      <vt:lpstr>Loimaan kaupungin ostolaskudata</vt:lpstr>
      <vt:lpstr>PowerPoint-esitys</vt:lpstr>
      <vt:lpstr>Ostojakauma yksityinen/ julkinen 2024</vt:lpstr>
      <vt:lpstr>Kuntien ostot omasta kunnasta 2024</vt:lpstr>
      <vt:lpstr>PowerPoint-esitys</vt:lpstr>
      <vt:lpstr>Teknisen puolen hankintoja</vt:lpstr>
      <vt:lpstr>Ruoka- ja siivouspalvelut</vt:lpstr>
      <vt:lpstr>Kunnallistekniset palvelut, investoinnit</vt:lpstr>
      <vt:lpstr>Kunnallistekniset palvelut, investoinnit</vt:lpstr>
      <vt:lpstr>Kunnallistekniset palvelut</vt:lpstr>
      <vt:lpstr>Tilapalvelut</vt:lpstr>
      <vt:lpstr>Tilapalvelut, investoinnit</vt:lpstr>
      <vt:lpstr>Tilapalvelut, kunnossapitokorjaukset</vt:lpstr>
      <vt:lpstr>Sivistyspalvelujen merkittävimmät hankinnat</vt:lpstr>
      <vt:lpstr>Hankinnat elinkeino- ja kaupunkikehityspalveluissa</vt:lpstr>
      <vt:lpstr>Loimaan Vesi</vt:lpstr>
      <vt:lpstr>Hulmin Huolto Oy Koy Loimaan Vuokra-asunnot</vt:lpstr>
      <vt:lpstr>PowerPoint-esitys</vt:lpstr>
      <vt:lpstr>Hulmin Huolto Oy</vt:lpstr>
      <vt:lpstr>Koy Loimaan Vuokra-asunnot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Vastaa kyselyyn:   Taloustutkimus Oy  yrittäjat.fi/ajankohtaista/tutkimukset/kuntabarometri-2026/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Mia Thon / KMG Turku</dc:creator>
  <cp:lastModifiedBy>Paavo Laaksonen</cp:lastModifiedBy>
  <cp:revision>2</cp:revision>
  <dcterms:created xsi:type="dcterms:W3CDTF">2023-07-05T08:28:24Z</dcterms:created>
  <dcterms:modified xsi:type="dcterms:W3CDTF">2026-02-13T14:39:41Z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0x010100EDD086150B708D4F8A534C05947A0E71</vt:lpwstr>
  </property>
</Properties>
</file>